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drawings/drawing2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2.xml" ContentType="application/vnd.openxmlformats-officedocument.themeOverride+xml"/>
  <Override PartName="/ppt/drawings/drawing3.xml" ContentType="application/vnd.openxmlformats-officedocument.drawingml.chartshapes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3.xml" ContentType="application/vnd.openxmlformats-officedocument.themeOverr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59" r:id="rId4"/>
    <p:sldId id="525" r:id="rId5"/>
    <p:sldId id="262" r:id="rId6"/>
    <p:sldId id="3334" r:id="rId7"/>
    <p:sldId id="3335" r:id="rId8"/>
    <p:sldId id="3336" r:id="rId9"/>
    <p:sldId id="3340" r:id="rId10"/>
    <p:sldId id="3341" r:id="rId11"/>
    <p:sldId id="526" r:id="rId12"/>
    <p:sldId id="527" r:id="rId13"/>
    <p:sldId id="535" r:id="rId14"/>
    <p:sldId id="536" r:id="rId15"/>
    <p:sldId id="530" r:id="rId16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se Wilcher" initials="RW" lastIdx="14" clrIdx="0">
    <p:extLst>
      <p:ext uri="{19B8F6BF-5375-455C-9EA6-DF929625EA0E}">
        <p15:presenceInfo xmlns:p15="http://schemas.microsoft.com/office/powerpoint/2012/main" userId="Rose Wilcher" providerId="None"/>
      </p:ext>
    </p:extLst>
  </p:cmAuthor>
  <p:cmAuthor id="2" name="Tiffany Lillie" initials="TL" lastIdx="8" clrIdx="1">
    <p:extLst>
      <p:ext uri="{19B8F6BF-5375-455C-9EA6-DF929625EA0E}">
        <p15:presenceInfo xmlns:p15="http://schemas.microsoft.com/office/powerpoint/2012/main" userId="S-1-5-21-3003367119-45151493-406046460-39914" providerId="AD"/>
      </p:ext>
    </p:extLst>
  </p:cmAuthor>
  <p:cmAuthor id="3" name="Suzanne Fischer" initials="SF" lastIdx="7" clrIdx="2">
    <p:extLst>
      <p:ext uri="{19B8F6BF-5375-455C-9EA6-DF929625EA0E}">
        <p15:presenceInfo xmlns:p15="http://schemas.microsoft.com/office/powerpoint/2012/main" userId="S-1-5-21-3003367119-45151493-406046460-37686" providerId="AD"/>
      </p:ext>
    </p:extLst>
  </p:cmAuthor>
  <p:cmAuthor id="4" name="Lucy Harber" initials="LH" lastIdx="2" clrIdx="3">
    <p:extLst>
      <p:ext uri="{19B8F6BF-5375-455C-9EA6-DF929625EA0E}">
        <p15:presenceInfo xmlns:p15="http://schemas.microsoft.com/office/powerpoint/2012/main" userId="43d7cc6d3c7d2ca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A9DD"/>
    <a:srgbClr val="4267B2"/>
    <a:srgbClr val="FEF3D4"/>
    <a:srgbClr val="F8E08E"/>
    <a:srgbClr val="E8303B"/>
    <a:srgbClr val="383333"/>
    <a:srgbClr val="C26E68"/>
    <a:srgbClr val="0099D2"/>
    <a:srgbClr val="ED1C24"/>
    <a:srgbClr val="EF41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1ECB05C-56ED-4750-B024-6410CCF25A45}" v="5" dt="2019-07-16T19:14:09.3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89982" autoAdjust="0"/>
  </p:normalViewPr>
  <p:slideViewPr>
    <p:cSldViewPr snapToGrid="0" snapToObjects="1">
      <p:cViewPr varScale="1">
        <p:scale>
          <a:sx n="60" d="100"/>
          <a:sy n="60" d="100"/>
        </p:scale>
        <p:origin x="716" y="64"/>
      </p:cViewPr>
      <p:guideLst>
        <p:guide orient="horz" pos="432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0" d="100"/>
        <a:sy n="160" d="100"/>
      </p:scale>
      <p:origin x="0" y="-10594"/>
    </p:cViewPr>
  </p:sorterViewPr>
  <p:notesViewPr>
    <p:cSldViewPr snapToGrid="0" snapToObjects="1">
      <p:cViewPr varScale="1">
        <p:scale>
          <a:sx n="60" d="100"/>
          <a:sy n="60" d="100"/>
        </p:scale>
        <p:origin x="2538" y="9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Chart%20in%20Microsoft%20PowerPoint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2.xml"/><Relationship Id="rId4" Type="http://schemas.openxmlformats.org/officeDocument/2006/relationships/package" Target="../embeddings/Microsoft_Excel_Worksheet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7.xml"/><Relationship Id="rId1" Type="http://schemas.microsoft.com/office/2011/relationships/chartStyle" Target="style7.xml"/><Relationship Id="rId5" Type="http://schemas.openxmlformats.org/officeDocument/2006/relationships/chartUserShapes" Target="../drawings/drawing3.xml"/><Relationship Id="rId4" Type="http://schemas.openxmlformats.org/officeDocument/2006/relationships/package" Target="../embeddings/Microsoft_Excel_Worksheet5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E8303B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105CAA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1816-420F-9949-9847EB7000A5}"/>
              </c:ext>
            </c:extLst>
          </c:dPt>
          <c:dPt>
            <c:idx val="2"/>
            <c:invertIfNegative val="0"/>
            <c:bubble3D val="0"/>
            <c:spPr>
              <a:solidFill>
                <a:srgbClr val="F3A821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1816-420F-9949-9847EB7000A5}"/>
              </c:ext>
            </c:extLst>
          </c:dPt>
          <c:dPt>
            <c:idx val="3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1816-420F-9949-9847EB7000A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lt1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'[Chart in Microsoft PowerPoint]Sheet2'!$B$1:$E$2</c:f>
              <c:multiLvlStrCache>
                <c:ptCount val="4"/>
                <c:lvl>
                  <c:pt idx="0">
                    <c:v>Used </c:v>
                  </c:pt>
                  <c:pt idx="1">
                    <c:v>Reactive </c:v>
                  </c:pt>
                  <c:pt idx="2">
                    <c:v>Confirmed </c:v>
                  </c:pt>
                  <c:pt idx="3">
                    <c:v>Linked to ART</c:v>
                  </c:pt>
                </c:lvl>
                <c:lvl>
                  <c:pt idx="0">
                    <c:v>FSWs </c:v>
                  </c:pt>
                </c:lvl>
              </c:multiLvlStrCache>
            </c:multiLvlStrRef>
          </c:cat>
          <c:val>
            <c:numRef>
              <c:f>'[Chart in Microsoft PowerPoint]Sheet2'!$B$3:$E$3</c:f>
              <c:numCache>
                <c:formatCode>General</c:formatCode>
                <c:ptCount val="4"/>
                <c:pt idx="0">
                  <c:v>1919</c:v>
                </c:pt>
                <c:pt idx="1">
                  <c:v>321</c:v>
                </c:pt>
                <c:pt idx="2">
                  <c:v>272</c:v>
                </c:pt>
                <c:pt idx="3">
                  <c:v>266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816-420F-9949-9847EB7000A5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661767688"/>
        <c:axId val="661768080"/>
      </c:barChart>
      <c:catAx>
        <c:axId val="661767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effectLst/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US"/>
          </a:p>
        </c:txPr>
        <c:crossAx val="661768080"/>
        <c:crosses val="autoZero"/>
        <c:auto val="1"/>
        <c:lblAlgn val="ctr"/>
        <c:lblOffset val="100"/>
        <c:noMultiLvlLbl val="0"/>
      </c:catAx>
      <c:valAx>
        <c:axId val="66176808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617676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6352610048201281E-2"/>
          <c:y val="0"/>
          <c:w val="0.94326521097462812"/>
          <c:h val="0.815307679098142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105CAA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Pt>
            <c:idx val="1"/>
            <c:invertIfNegative val="0"/>
            <c:bubble3D val="0"/>
            <c:spPr>
              <a:solidFill>
                <a:srgbClr val="E8303B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9540-4A43-B1AE-5C46EFF771A3}"/>
              </c:ext>
            </c:extLst>
          </c:dPt>
          <c:dPt>
            <c:idx val="2"/>
            <c:invertIfNegative val="0"/>
            <c:bubble3D val="0"/>
            <c:spPr>
              <a:solidFill>
                <a:srgbClr val="F3A821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9540-4A43-B1AE-5C46EFF771A3}"/>
              </c:ext>
            </c:extLst>
          </c:dPt>
          <c:dPt>
            <c:idx val="3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9540-4A43-B1AE-5C46EFF771A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Sheet2!$H$6:$K$7</c:f>
              <c:multiLvlStrCache>
                <c:ptCount val="4"/>
                <c:lvl>
                  <c:pt idx="0">
                    <c:v>Kits Used </c:v>
                  </c:pt>
                  <c:pt idx="1">
                    <c:v>Reactive</c:v>
                  </c:pt>
                  <c:pt idx="2">
                    <c:v>Confirmed HIV+</c:v>
                  </c:pt>
                  <c:pt idx="3">
                    <c:v>Linked to ART</c:v>
                  </c:pt>
                </c:lvl>
                <c:lvl>
                  <c:pt idx="0">
                    <c:v>MSM</c:v>
                  </c:pt>
                </c:lvl>
              </c:multiLvlStrCache>
            </c:multiLvlStrRef>
          </c:cat>
          <c:val>
            <c:numRef>
              <c:f>Sheet2!$H$8:$K$8</c:f>
              <c:numCache>
                <c:formatCode>General</c:formatCode>
                <c:ptCount val="4"/>
                <c:pt idx="0">
                  <c:v>402</c:v>
                </c:pt>
                <c:pt idx="1">
                  <c:v>68</c:v>
                </c:pt>
                <c:pt idx="2">
                  <c:v>54</c:v>
                </c:pt>
                <c:pt idx="3">
                  <c:v>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540-4A43-B1AE-5C46EFF771A3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865803752"/>
        <c:axId val="865791992"/>
      </c:barChart>
      <c:catAx>
        <c:axId val="865803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effectLst/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US"/>
          </a:p>
        </c:txPr>
        <c:crossAx val="865791992"/>
        <c:crosses val="autoZero"/>
        <c:auto val="1"/>
        <c:lblAlgn val="ctr"/>
        <c:lblOffset val="100"/>
        <c:noMultiLvlLbl val="0"/>
      </c:catAx>
      <c:valAx>
        <c:axId val="86579199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865803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ysClr val="window" lastClr="FFFFFF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62" b="1" i="0" u="none" strike="noStrike" baseline="0" dirty="0">
                <a:effectLst/>
              </a:rPr>
              <a:t>FSW case-finding by HIV testing modality </a:t>
            </a:r>
          </a:p>
          <a:p>
            <a:pPr>
              <a:defRPr b="1"/>
            </a:pPr>
            <a:r>
              <a:rPr lang="en-US" sz="1862" b="1" i="0" u="none" strike="noStrike" baseline="0" dirty="0">
                <a:effectLst/>
              </a:rPr>
              <a:t>(June 2018-March 2019) </a:t>
            </a:r>
            <a:endParaRPr lang="en-US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207820244555549"/>
          <c:y val="0.25093744876313678"/>
          <c:w val="0.77062710835811321"/>
          <c:h val="0.538217708989058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Tested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DIC/ Facility</c:v>
                </c:pt>
                <c:pt idx="1">
                  <c:v>EPOA</c:v>
                </c:pt>
                <c:pt idx="2">
                  <c:v>Mobile</c:v>
                </c:pt>
                <c:pt idx="3">
                  <c:v>HIV Self test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5912</c:v>
                </c:pt>
                <c:pt idx="1">
                  <c:v>1626</c:v>
                </c:pt>
                <c:pt idx="2">
                  <c:v>4755</c:v>
                </c:pt>
                <c:pt idx="3">
                  <c:v>1919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40-4A36-A85D-A64E3FE4DB7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Tested positive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DIC/ Facility</c:v>
                </c:pt>
                <c:pt idx="1">
                  <c:v>EPOA</c:v>
                </c:pt>
                <c:pt idx="2">
                  <c:v>Mobile</c:v>
                </c:pt>
                <c:pt idx="3">
                  <c:v>HIV Self test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608</c:v>
                </c:pt>
                <c:pt idx="1">
                  <c:v>99</c:v>
                </c:pt>
                <c:pt idx="2">
                  <c:v>267</c:v>
                </c:pt>
                <c:pt idx="3">
                  <c:v>272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640-4A36-A85D-A64E3FE4DB7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30"/>
        <c:overlap val="-27"/>
        <c:axId val="426116488"/>
        <c:axId val="426118784"/>
      </c:bar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Case detection (%)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chemeClr val="accent6"/>
              </a:solidFill>
              <a:ln w="9525"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DIC/ Facility</c:v>
                </c:pt>
                <c:pt idx="1">
                  <c:v>EPOA</c:v>
                </c:pt>
                <c:pt idx="2">
                  <c:v>Mobile</c:v>
                </c:pt>
                <c:pt idx="3">
                  <c:v>HIV Self test</c:v>
                </c:pt>
              </c:strCache>
            </c:strRef>
          </c:cat>
          <c:val>
            <c:numRef>
              <c:f>Sheet1!$D$2:$D$5</c:f>
              <c:numCache>
                <c:formatCode>0%</c:formatCode>
                <c:ptCount val="4"/>
                <c:pt idx="0">
                  <c:v>0.10284167794316644</c:v>
                </c:pt>
                <c:pt idx="1">
                  <c:v>6.0885608856088562E-2</c:v>
                </c:pt>
                <c:pt idx="2">
                  <c:v>5.6151419558359623E-2</c:v>
                </c:pt>
                <c:pt idx="3">
                  <c:v>0.14174048983845752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640-4A36-A85D-A64E3FE4DB7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554250264"/>
        <c:axId val="554248296"/>
      </c:lineChart>
      <c:catAx>
        <c:axId val="426116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6118784"/>
        <c:crosses val="autoZero"/>
        <c:auto val="1"/>
        <c:lblAlgn val="ctr"/>
        <c:lblOffset val="100"/>
        <c:noMultiLvlLbl val="0"/>
      </c:catAx>
      <c:valAx>
        <c:axId val="426118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Number of FSW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6116488"/>
        <c:crosses val="autoZero"/>
        <c:crossBetween val="between"/>
        <c:majorUnit val="2000"/>
      </c:valAx>
      <c:valAx>
        <c:axId val="554248296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Case detection rate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4250264"/>
        <c:crosses val="max"/>
        <c:crossBetween val="between"/>
        <c:majorUnit val="5.000000000000001E-2"/>
      </c:valAx>
      <c:catAx>
        <c:axId val="5542502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5424829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bg2">
          <a:lumMod val="90000"/>
        </a:schemeClr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62" b="1" i="0" u="none" strike="noStrike" baseline="0" dirty="0">
                <a:effectLst/>
              </a:rPr>
              <a:t>HIVST contribution to all FSW case-finding </a:t>
            </a:r>
          </a:p>
          <a:p>
            <a:pPr>
              <a:defRPr/>
            </a:pPr>
            <a:r>
              <a:rPr lang="en-US" sz="1862" b="1" i="0" u="none" strike="noStrike" baseline="0" dirty="0">
                <a:effectLst/>
              </a:rPr>
              <a:t>(June 2018 to March 2019)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1083088823710935E-2"/>
          <c:y val="0.18247208307148546"/>
          <c:w val="0.62966858287899985"/>
          <c:h val="0.70351736566327516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New identified positives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624-4C0C-8C3D-A56B65D54749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7624-4C0C-8C3D-A56B65D54749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624-4C0C-8C3D-A56B65D54749}"/>
              </c:ext>
            </c:extLst>
          </c:dPt>
          <c:dPt>
            <c:idx val="3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7624-4C0C-8C3D-A56B65D54749}"/>
              </c:ext>
            </c:extLst>
          </c:dPt>
          <c:dPt>
            <c:idx val="4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60B-415E-AB0B-7B0AAB5F055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DIC/ Facility</c:v>
                </c:pt>
                <c:pt idx="1">
                  <c:v>EPOA</c:v>
                </c:pt>
                <c:pt idx="2">
                  <c:v>Mobile</c:v>
                </c:pt>
                <c:pt idx="3">
                  <c:v>HIV Self test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0.48796147672552165</c:v>
                </c:pt>
                <c:pt idx="1">
                  <c:v>7.9454253611556988E-2</c:v>
                </c:pt>
                <c:pt idx="2">
                  <c:v>0.21428571428571427</c:v>
                </c:pt>
                <c:pt idx="3">
                  <c:v>0.21829855537720708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24-4C0C-8C3D-A56B65D547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2425575469487113"/>
          <c:y val="0.36395319721279901"/>
          <c:w val="0.24086637206696956"/>
          <c:h val="0.2733341219741307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bg2">
          <a:lumMod val="90000"/>
        </a:schemeClr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62" b="1" i="0" u="none" strike="noStrike" baseline="0" dirty="0">
                <a:effectLst/>
              </a:rPr>
              <a:t>MSM case-finding by HIV testing modality </a:t>
            </a:r>
          </a:p>
          <a:p>
            <a:pPr>
              <a:defRPr b="1"/>
            </a:pPr>
            <a:r>
              <a:rPr lang="en-US" sz="1862" b="1" i="0" u="none" strike="noStrike" baseline="0" dirty="0">
                <a:effectLst/>
              </a:rPr>
              <a:t>(June 2018-March 2019) </a:t>
            </a:r>
            <a:endParaRPr lang="en-US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192370212293022"/>
          <c:y val="0.25093744876313678"/>
          <c:w val="0.72594730693856202"/>
          <c:h val="0.538217708989058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Tested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DIC/facility</c:v>
                </c:pt>
                <c:pt idx="1">
                  <c:v>EPOA</c:v>
                </c:pt>
                <c:pt idx="2">
                  <c:v>Mobile</c:v>
                </c:pt>
                <c:pt idx="3">
                  <c:v>Index testing</c:v>
                </c:pt>
                <c:pt idx="4">
                  <c:v>HIVST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1530</c:v>
                </c:pt>
                <c:pt idx="1">
                  <c:v>213</c:v>
                </c:pt>
                <c:pt idx="2">
                  <c:v>549</c:v>
                </c:pt>
                <c:pt idx="3">
                  <c:v>201</c:v>
                </c:pt>
                <c:pt idx="4">
                  <c:v>502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40-4A36-A85D-A64E3FE4DB7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Tested positive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DIC/facility</c:v>
                </c:pt>
                <c:pt idx="1">
                  <c:v>EPOA</c:v>
                </c:pt>
                <c:pt idx="2">
                  <c:v>Mobile</c:v>
                </c:pt>
                <c:pt idx="3">
                  <c:v>Index testing</c:v>
                </c:pt>
                <c:pt idx="4">
                  <c:v>HIVST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70</c:v>
                </c:pt>
                <c:pt idx="1">
                  <c:v>6</c:v>
                </c:pt>
                <c:pt idx="2">
                  <c:v>15</c:v>
                </c:pt>
                <c:pt idx="3">
                  <c:v>29</c:v>
                </c:pt>
                <c:pt idx="4">
                  <c:v>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640-4A36-A85D-A64E3FE4DB7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30"/>
        <c:overlap val="-27"/>
        <c:axId val="426116488"/>
        <c:axId val="426118784"/>
      </c:bar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Case detection (%)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chemeClr val="accent6"/>
              </a:solidFill>
              <a:ln w="9525"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DIC/facility</c:v>
                </c:pt>
                <c:pt idx="1">
                  <c:v>EPOA</c:v>
                </c:pt>
                <c:pt idx="2">
                  <c:v>Mobile</c:v>
                </c:pt>
                <c:pt idx="3">
                  <c:v>Index testing</c:v>
                </c:pt>
                <c:pt idx="4">
                  <c:v>HIVST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4.5751633986928102E-2</c:v>
                </c:pt>
                <c:pt idx="1">
                  <c:v>2.8169014084507043E-2</c:v>
                </c:pt>
                <c:pt idx="2">
                  <c:v>2.7322404371584699E-2</c:v>
                </c:pt>
                <c:pt idx="3">
                  <c:v>0.14427860696517414</c:v>
                </c:pt>
                <c:pt idx="4">
                  <c:v>0.12749003984063745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640-4A36-A85D-A64E3FE4DB7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554250264"/>
        <c:axId val="554248296"/>
      </c:lineChart>
      <c:catAx>
        <c:axId val="426116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6118784"/>
        <c:crosses val="autoZero"/>
        <c:auto val="1"/>
        <c:lblAlgn val="ctr"/>
        <c:lblOffset val="100"/>
        <c:noMultiLvlLbl val="0"/>
      </c:catAx>
      <c:valAx>
        <c:axId val="426118784"/>
        <c:scaling>
          <c:orientation val="minMax"/>
          <c:max val="200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Number of MSM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6116488"/>
        <c:crosses val="autoZero"/>
        <c:crossBetween val="between"/>
        <c:majorUnit val="500"/>
      </c:valAx>
      <c:valAx>
        <c:axId val="554248296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Case detection</a:t>
                </a:r>
                <a:r>
                  <a:rPr lang="en-US" baseline="0" dirty="0"/>
                  <a:t> rate (%)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93797103488750488"/>
              <c:y val="0.3487583370075208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4250264"/>
        <c:crosses val="max"/>
        <c:crossBetween val="between"/>
        <c:majorUnit val="5.000000000000001E-2"/>
      </c:valAx>
      <c:catAx>
        <c:axId val="5542502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5424829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bg2">
          <a:lumMod val="90000"/>
        </a:schemeClr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62" b="1" i="0" u="none" strike="noStrike" baseline="0" dirty="0">
                <a:effectLst/>
              </a:rPr>
              <a:t>HIVST contribution to all MSM case-finding </a:t>
            </a:r>
          </a:p>
          <a:p>
            <a:pPr>
              <a:defRPr/>
            </a:pPr>
            <a:r>
              <a:rPr lang="en-US" sz="1862" b="1" i="0" u="none" strike="noStrike" baseline="0" dirty="0">
                <a:effectLst/>
              </a:rPr>
              <a:t>(June 2018 to March 2019)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1083088823710935E-2"/>
          <c:y val="0.18247208307148546"/>
          <c:w val="0.62966858287899985"/>
          <c:h val="0.70351736566327516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New identified positives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624-4C0C-8C3D-A56B65D54749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7624-4C0C-8C3D-A56B65D54749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624-4C0C-8C3D-A56B65D54749}"/>
              </c:ext>
            </c:extLst>
          </c:dPt>
          <c:dPt>
            <c:idx val="3"/>
            <c:bubble3D val="0"/>
            <c:spPr>
              <a:solidFill>
                <a:schemeClr val="accent6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7624-4C0C-8C3D-A56B65D54749}"/>
              </c:ext>
            </c:extLst>
          </c:dPt>
          <c:dPt>
            <c:idx val="4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60B-415E-AB0B-7B0AAB5F0554}"/>
              </c:ext>
            </c:extLst>
          </c:dPt>
          <c:dPt>
            <c:idx val="5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C81E-41F1-9166-DA9B9788109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5"/>
                <c:pt idx="0">
                  <c:v>DIC/facility</c:v>
                </c:pt>
                <c:pt idx="1">
                  <c:v>HIVST</c:v>
                </c:pt>
                <c:pt idx="2">
                  <c:v>Index testing</c:v>
                </c:pt>
                <c:pt idx="3">
                  <c:v>Mobile</c:v>
                </c:pt>
                <c:pt idx="4">
                  <c:v>EPOA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0.38043478260869568</c:v>
                </c:pt>
                <c:pt idx="1">
                  <c:v>0.34782608695652173</c:v>
                </c:pt>
                <c:pt idx="2">
                  <c:v>0.15760869565217392</c:v>
                </c:pt>
                <c:pt idx="3">
                  <c:v>8.1521739130434784E-2</c:v>
                </c:pt>
                <c:pt idx="4">
                  <c:v>3.2608695652173912E-2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24-4C0C-8C3D-A56B65D5474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C81E-41F1-9166-DA9B9788109F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C81E-41F1-9166-DA9B9788109F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C81E-41F1-9166-DA9B9788109F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C81E-41F1-9166-DA9B9788109F}"/>
              </c:ext>
            </c:extLst>
          </c:dPt>
          <c:dPt>
            <c:idx val="4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C81E-41F1-9166-DA9B9788109F}"/>
              </c:ext>
            </c:extLst>
          </c:dPt>
          <c:dPt>
            <c:idx val="5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C81E-41F1-9166-DA9B9788109F}"/>
              </c:ext>
            </c:extLst>
          </c:dPt>
          <c:cat>
            <c:strRef>
              <c:f>Sheet1!$A$2:$A$7</c:f>
              <c:strCache>
                <c:ptCount val="5"/>
                <c:pt idx="0">
                  <c:v>DIC/facility</c:v>
                </c:pt>
                <c:pt idx="1">
                  <c:v>HIVST</c:v>
                </c:pt>
                <c:pt idx="2">
                  <c:v>Index testing</c:v>
                </c:pt>
                <c:pt idx="3">
                  <c:v>Mobile</c:v>
                </c:pt>
                <c:pt idx="4">
                  <c:v>EPOA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6"/>
                <c:pt idx="0">
                  <c:v>0.38043478260869568</c:v>
                </c:pt>
                <c:pt idx="1">
                  <c:v>0.34782608695652173</c:v>
                </c:pt>
                <c:pt idx="2">
                  <c:v>0.15760869565217392</c:v>
                </c:pt>
                <c:pt idx="3">
                  <c:v>8.1521739130434784E-2</c:v>
                </c:pt>
                <c:pt idx="4">
                  <c:v>3.2608695652173912E-2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92-4A4E-B47D-4EEA36D311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5"/>
        <c:delete val="1"/>
      </c:legendEntry>
      <c:layout>
        <c:manualLayout>
          <c:xMode val="edge"/>
          <c:yMode val="edge"/>
          <c:x val="0.72425575469487113"/>
          <c:y val="0.36395319721279901"/>
          <c:w val="0.25206631946823566"/>
          <c:h val="0.4100011829611960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bg2">
          <a:lumMod val="90000"/>
        </a:schemeClr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9134523945376387E-2"/>
          <c:y val="0.11353542289750877"/>
          <c:w val="0.8387116284377496"/>
          <c:h val="0.673256103505531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Sheet1!$F$22:$F$23</c:f>
              <c:strCache>
                <c:ptCount val="2"/>
                <c:pt idx="0">
                  <c:v>Confirmed positive</c:v>
                </c:pt>
                <c:pt idx="1">
                  <c:v>FSWs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Sheet1!$E$24:$E$27</c:f>
              <c:strCache>
                <c:ptCount val="4"/>
                <c:pt idx="0">
                  <c:v>Quarter 3 FY18</c:v>
                </c:pt>
                <c:pt idx="1">
                  <c:v>Quarter 4 FY18</c:v>
                </c:pt>
                <c:pt idx="2">
                  <c:v>Quarter 1 FY19</c:v>
                </c:pt>
                <c:pt idx="3">
                  <c:v>Quarter 2 FY19</c:v>
                </c:pt>
              </c:strCache>
            </c:strRef>
          </c:cat>
          <c:val>
            <c:numRef>
              <c:f>Sheet1!$F$24:$F$27</c:f>
              <c:numCache>
                <c:formatCode>General</c:formatCode>
                <c:ptCount val="4"/>
                <c:pt idx="0">
                  <c:v>47</c:v>
                </c:pt>
                <c:pt idx="1">
                  <c:v>97</c:v>
                </c:pt>
                <c:pt idx="2">
                  <c:v>64</c:v>
                </c:pt>
                <c:pt idx="3">
                  <c:v>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5A-4006-B731-F41062BD414A}"/>
            </c:ext>
          </c:extLst>
        </c:ser>
        <c:ser>
          <c:idx val="1"/>
          <c:order val="1"/>
          <c:tx>
            <c:strRef>
              <c:f>Sheet1!$G$22:$G$23</c:f>
              <c:strCache>
                <c:ptCount val="2"/>
                <c:pt idx="0">
                  <c:v>Confirmed positive</c:v>
                </c:pt>
                <c:pt idx="1">
                  <c:v>MSM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Sheet1!$E$24:$E$27</c:f>
              <c:strCache>
                <c:ptCount val="4"/>
                <c:pt idx="0">
                  <c:v>Quarter 3 FY18</c:v>
                </c:pt>
                <c:pt idx="1">
                  <c:v>Quarter 4 FY18</c:v>
                </c:pt>
                <c:pt idx="2">
                  <c:v>Quarter 1 FY19</c:v>
                </c:pt>
                <c:pt idx="3">
                  <c:v>Quarter 2 FY19</c:v>
                </c:pt>
              </c:strCache>
            </c:strRef>
          </c:cat>
          <c:val>
            <c:numRef>
              <c:f>Sheet1!$G$24:$G$27</c:f>
              <c:numCache>
                <c:formatCode>General</c:formatCode>
                <c:ptCount val="4"/>
                <c:pt idx="0">
                  <c:v>17</c:v>
                </c:pt>
                <c:pt idx="1">
                  <c:v>10</c:v>
                </c:pt>
                <c:pt idx="2">
                  <c:v>2</c:v>
                </c:pt>
                <c:pt idx="3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D5A-4006-B731-F41062BD414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539245368"/>
        <c:axId val="539244584"/>
      </c:barChart>
      <c:scatterChart>
        <c:scatterStyle val="smoothMarker"/>
        <c:varyColors val="0"/>
        <c:ser>
          <c:idx val="2"/>
          <c:order val="2"/>
          <c:tx>
            <c:strRef>
              <c:f>Sheet1!$H$22:$H$23</c:f>
              <c:strCache>
                <c:ptCount val="2"/>
                <c:pt idx="0">
                  <c:v>Case-finding rate</c:v>
                </c:pt>
                <c:pt idx="1">
                  <c:v>FSWs</c:v>
                </c:pt>
              </c:strCache>
            </c:strRef>
          </c:tx>
          <c:spPr>
            <a:ln w="3810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1.1491801414070899E-3"/>
                  <c:y val="-1.77266074583355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9A6-4FF6-AC2C-AB949993E7C8}"/>
                </c:ext>
              </c:extLst>
            </c:dLbl>
            <c:dLbl>
              <c:idx val="1"/>
              <c:layout>
                <c:manualLayout>
                  <c:x val="0"/>
                  <c:y val="2.78560974345272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9A6-4FF6-AC2C-AB949993E7C8}"/>
                </c:ext>
              </c:extLst>
            </c:dLbl>
            <c:dLbl>
              <c:idx val="2"/>
              <c:layout>
                <c:manualLayout>
                  <c:x val="0"/>
                  <c:y val="2.78560974345271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9A6-4FF6-AC2C-AB949993E7C8}"/>
                </c:ext>
              </c:extLst>
            </c:dLbl>
            <c:dLbl>
              <c:idx val="3"/>
              <c:layout>
                <c:manualLayout>
                  <c:x val="-1.3790161696884995E-2"/>
                  <c:y val="-4.3050332398814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9A6-4FF6-AC2C-AB949993E7C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strRef>
              <c:f>Sheet1!$E$24:$E$27</c:f>
              <c:strCache>
                <c:ptCount val="4"/>
                <c:pt idx="0">
                  <c:v>Quarter 3 FY18</c:v>
                </c:pt>
                <c:pt idx="1">
                  <c:v>Quarter 4 FY18</c:v>
                </c:pt>
                <c:pt idx="2">
                  <c:v>Quarter 1 FY19</c:v>
                </c:pt>
                <c:pt idx="3">
                  <c:v>Quarter 2 FY19</c:v>
                </c:pt>
              </c:strCache>
            </c:strRef>
          </c:xVal>
          <c:yVal>
            <c:numRef>
              <c:f>Sheet1!$H$24:$H$27</c:f>
              <c:numCache>
                <c:formatCode>0%</c:formatCode>
                <c:ptCount val="4"/>
                <c:pt idx="0">
                  <c:v>0.15614617940199335</c:v>
                </c:pt>
                <c:pt idx="1">
                  <c:v>0.12967914438502673</c:v>
                </c:pt>
                <c:pt idx="2">
                  <c:v>0.13502109704641349</c:v>
                </c:pt>
                <c:pt idx="3">
                  <c:v>0.16666666666666666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9D5A-4006-B731-F41062BD414A}"/>
            </c:ext>
          </c:extLst>
        </c:ser>
        <c:ser>
          <c:idx val="3"/>
          <c:order val="3"/>
          <c:tx>
            <c:strRef>
              <c:f>Sheet1!$I$22:$I$23</c:f>
              <c:strCache>
                <c:ptCount val="2"/>
                <c:pt idx="0">
                  <c:v>Case-finding rate</c:v>
                </c:pt>
                <c:pt idx="1">
                  <c:v>MSM</c:v>
                </c:pt>
              </c:strCache>
            </c:strRef>
          </c:tx>
          <c:spPr>
            <a:ln w="3810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6.8950808484424132E-3"/>
                  <c:y val="-2.53237249404792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9A6-4FF6-AC2C-AB949993E7C8}"/>
                </c:ext>
              </c:extLst>
            </c:dLbl>
            <c:dLbl>
              <c:idx val="2"/>
              <c:layout>
                <c:manualLayout>
                  <c:x val="0"/>
                  <c:y val="1.26618624702395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9A6-4FF6-AC2C-AB949993E7C8}"/>
                </c:ext>
              </c:extLst>
            </c:dLbl>
            <c:dLbl>
              <c:idx val="3"/>
              <c:layout>
                <c:manualLayout>
                  <c:x val="-1.3184806173576692E-3"/>
                  <c:y val="1.02862179116500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D5A-4006-B731-F41062BD414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strRef>
              <c:f>Sheet1!$E$24:$E$27</c:f>
              <c:strCache>
                <c:ptCount val="4"/>
                <c:pt idx="0">
                  <c:v>Quarter 3 FY18</c:v>
                </c:pt>
                <c:pt idx="1">
                  <c:v>Quarter 4 FY18</c:v>
                </c:pt>
                <c:pt idx="2">
                  <c:v>Quarter 1 FY19</c:v>
                </c:pt>
                <c:pt idx="3">
                  <c:v>Quarter 2 FY19</c:v>
                </c:pt>
              </c:strCache>
            </c:strRef>
          </c:xVal>
          <c:yVal>
            <c:numRef>
              <c:f>Sheet1!$I$24:$I$27</c:f>
              <c:numCache>
                <c:formatCode>0%</c:formatCode>
                <c:ptCount val="4"/>
                <c:pt idx="0">
                  <c:v>0.18279569892473119</c:v>
                </c:pt>
                <c:pt idx="1">
                  <c:v>8.6206896551724144E-2</c:v>
                </c:pt>
                <c:pt idx="2">
                  <c:v>5.2631578947368418E-2</c:v>
                </c:pt>
                <c:pt idx="3">
                  <c:v>0.16129032258064516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9D5A-4006-B731-F41062BD414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661712880"/>
        <c:axId val="539244976"/>
      </c:scatterChart>
      <c:catAx>
        <c:axId val="539245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9244584"/>
        <c:crosses val="autoZero"/>
        <c:auto val="1"/>
        <c:lblAlgn val="ctr"/>
        <c:lblOffset val="100"/>
        <c:noMultiLvlLbl val="0"/>
      </c:catAx>
      <c:valAx>
        <c:axId val="539244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1" dirty="0"/>
                  <a:t>Number of KPs</a:t>
                </a:r>
              </a:p>
            </c:rich>
          </c:tx>
          <c:layout>
            <c:manualLayout>
              <c:xMode val="edge"/>
              <c:yMode val="edge"/>
              <c:x val="1.1708969314809028E-4"/>
              <c:y val="0.3296965539794139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9245368"/>
        <c:crosses val="autoZero"/>
        <c:crossBetween val="between"/>
      </c:valAx>
      <c:valAx>
        <c:axId val="539244976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1" dirty="0"/>
                  <a:t> %</a:t>
                </a:r>
                <a:r>
                  <a:rPr lang="en-US" sz="1800" b="1" baseline="0" dirty="0"/>
                  <a:t> </a:t>
                </a:r>
                <a:r>
                  <a:rPr lang="en-US" sz="1800" b="1" dirty="0"/>
                  <a:t>case-finding rate</a:t>
                </a:r>
              </a:p>
            </c:rich>
          </c:tx>
          <c:layout>
            <c:manualLayout>
              <c:xMode val="edge"/>
              <c:yMode val="edge"/>
              <c:x val="0.96849518118001254"/>
              <c:y val="0.2863461254700840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1712880"/>
        <c:crosses val="max"/>
        <c:crossBetween val="midCat"/>
      </c:valAx>
      <c:valAx>
        <c:axId val="661712880"/>
        <c:scaling>
          <c:orientation val="minMax"/>
        </c:scaling>
        <c:delete val="1"/>
        <c:axPos val="t"/>
        <c:majorTickMark val="out"/>
        <c:minorTickMark val="none"/>
        <c:tickLblPos val="nextTo"/>
        <c:crossAx val="539244976"/>
        <c:crosses val="max"/>
        <c:crossBetween val="midCat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6.5869738892698881E-3"/>
          <c:y val="0.89685177577771968"/>
          <c:w val="0.99341302611073012"/>
          <c:h val="8.542170981005212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en-US"/>
    </a:p>
  </c:txPr>
  <c:externalData r:id="rId4">
    <c:autoUpdate val="0"/>
  </c:externalData>
  <c:userShapes r:id="rId5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163757688797763E-2"/>
          <c:y val="8.0891814617694749E-2"/>
          <c:w val="0.85626868797597244"/>
          <c:h val="0.632533467864842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Sheet1!$C$165:$C$167</c:f>
              <c:strCache>
                <c:ptCount val="3"/>
                <c:pt idx="1">
                  <c:v>Reactive Test </c:v>
                </c:pt>
                <c:pt idx="2">
                  <c:v>FSWs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Sheet1!$B$168:$B$171</c:f>
              <c:strCache>
                <c:ptCount val="4"/>
                <c:pt idx="0">
                  <c:v>Quarter 3 FY18</c:v>
                </c:pt>
                <c:pt idx="1">
                  <c:v>Quarter 4 FY18</c:v>
                </c:pt>
                <c:pt idx="2">
                  <c:v>Quarter 1 FY19</c:v>
                </c:pt>
                <c:pt idx="3">
                  <c:v>Quarter 2 FY19</c:v>
                </c:pt>
              </c:strCache>
            </c:strRef>
          </c:cat>
          <c:val>
            <c:numRef>
              <c:f>Sheet1!$C$168:$C$171</c:f>
              <c:numCache>
                <c:formatCode>General</c:formatCode>
                <c:ptCount val="4"/>
                <c:pt idx="0">
                  <c:v>59</c:v>
                </c:pt>
                <c:pt idx="1">
                  <c:v>117</c:v>
                </c:pt>
                <c:pt idx="2">
                  <c:v>72</c:v>
                </c:pt>
                <c:pt idx="3">
                  <c:v>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BA-4B8C-A581-23EB10D8B577}"/>
            </c:ext>
          </c:extLst>
        </c:ser>
        <c:ser>
          <c:idx val="1"/>
          <c:order val="1"/>
          <c:tx>
            <c:strRef>
              <c:f>Sheet1!$D$165:$D$167</c:f>
              <c:strCache>
                <c:ptCount val="3"/>
                <c:pt idx="1">
                  <c:v>Confirmed positive</c:v>
                </c:pt>
                <c:pt idx="2">
                  <c:v>FSWs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Sheet1!$B$168:$B$171</c:f>
              <c:strCache>
                <c:ptCount val="4"/>
                <c:pt idx="0">
                  <c:v>Quarter 3 FY18</c:v>
                </c:pt>
                <c:pt idx="1">
                  <c:v>Quarter 4 FY18</c:v>
                </c:pt>
                <c:pt idx="2">
                  <c:v>Quarter 1 FY19</c:v>
                </c:pt>
                <c:pt idx="3">
                  <c:v>Quarter 2 FY19</c:v>
                </c:pt>
              </c:strCache>
            </c:strRef>
          </c:cat>
          <c:val>
            <c:numRef>
              <c:f>Sheet1!$D$168:$D$171</c:f>
              <c:numCache>
                <c:formatCode>General</c:formatCode>
                <c:ptCount val="4"/>
                <c:pt idx="0">
                  <c:v>45</c:v>
                </c:pt>
                <c:pt idx="1">
                  <c:v>97</c:v>
                </c:pt>
                <c:pt idx="2">
                  <c:v>64</c:v>
                </c:pt>
                <c:pt idx="3">
                  <c:v>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4BA-4B8C-A581-23EB10D8B577}"/>
            </c:ext>
          </c:extLst>
        </c:ser>
        <c:ser>
          <c:idx val="3"/>
          <c:order val="3"/>
          <c:tx>
            <c:strRef>
              <c:f>Sheet1!$F$165:$F$167</c:f>
              <c:strCache>
                <c:ptCount val="3"/>
                <c:pt idx="1">
                  <c:v>Reactive Test </c:v>
                </c:pt>
                <c:pt idx="2">
                  <c:v>MSM</c:v>
                </c:pt>
              </c:strCache>
            </c:strRef>
          </c:tx>
          <c:spPr>
            <a:solidFill>
              <a:srgbClr val="02B7E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Sheet1!$B$168:$B$171</c:f>
              <c:strCache>
                <c:ptCount val="4"/>
                <c:pt idx="0">
                  <c:v>Quarter 3 FY18</c:v>
                </c:pt>
                <c:pt idx="1">
                  <c:v>Quarter 4 FY18</c:v>
                </c:pt>
                <c:pt idx="2">
                  <c:v>Quarter 1 FY19</c:v>
                </c:pt>
                <c:pt idx="3">
                  <c:v>Quarter 2 FY19</c:v>
                </c:pt>
              </c:strCache>
            </c:strRef>
          </c:cat>
          <c:val>
            <c:numRef>
              <c:f>Sheet1!$F$168:$F$171</c:f>
              <c:numCache>
                <c:formatCode>General</c:formatCode>
                <c:ptCount val="4"/>
                <c:pt idx="0">
                  <c:v>25</c:v>
                </c:pt>
                <c:pt idx="1">
                  <c:v>11</c:v>
                </c:pt>
                <c:pt idx="2">
                  <c:v>2</c:v>
                </c:pt>
                <c:pt idx="3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4BA-4B8C-A581-23EB10D8B577}"/>
            </c:ext>
          </c:extLst>
        </c:ser>
        <c:ser>
          <c:idx val="4"/>
          <c:order val="4"/>
          <c:tx>
            <c:strRef>
              <c:f>Sheet1!$G$165:$G$167</c:f>
              <c:strCache>
                <c:ptCount val="3"/>
                <c:pt idx="1">
                  <c:v>Confirmed positive </c:v>
                </c:pt>
                <c:pt idx="2">
                  <c:v>MSM</c:v>
                </c:pt>
              </c:strCache>
            </c:strRef>
          </c:tx>
          <c:spPr>
            <a:solidFill>
              <a:srgbClr val="FFCF3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Sheet1!$B$168:$B$171</c:f>
              <c:strCache>
                <c:ptCount val="4"/>
                <c:pt idx="0">
                  <c:v>Quarter 3 FY18</c:v>
                </c:pt>
                <c:pt idx="1">
                  <c:v>Quarter 4 FY18</c:v>
                </c:pt>
                <c:pt idx="2">
                  <c:v>Quarter 1 FY19</c:v>
                </c:pt>
                <c:pt idx="3">
                  <c:v>Quarter 2 FY19</c:v>
                </c:pt>
              </c:strCache>
            </c:strRef>
          </c:cat>
          <c:val>
            <c:numRef>
              <c:f>Sheet1!$G$168:$G$171</c:f>
              <c:numCache>
                <c:formatCode>General</c:formatCode>
                <c:ptCount val="4"/>
                <c:pt idx="0">
                  <c:v>17</c:v>
                </c:pt>
                <c:pt idx="1">
                  <c:v>10</c:v>
                </c:pt>
                <c:pt idx="2">
                  <c:v>2</c:v>
                </c:pt>
                <c:pt idx="3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4BA-4B8C-A581-23EB10D8B57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546697336"/>
        <c:axId val="546696160"/>
      </c:barChart>
      <c:lineChart>
        <c:grouping val="standard"/>
        <c:varyColors val="0"/>
        <c:ser>
          <c:idx val="2"/>
          <c:order val="2"/>
          <c:tx>
            <c:strRef>
              <c:f>Sheet1!$E$165:$E$167</c:f>
              <c:strCache>
                <c:ptCount val="3"/>
                <c:pt idx="1">
                  <c:v>Percent of confirmed against reactive</c:v>
                </c:pt>
                <c:pt idx="2">
                  <c:v>FSWs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Sheet1!$B$168:$B$171</c:f>
              <c:strCache>
                <c:ptCount val="4"/>
                <c:pt idx="0">
                  <c:v>Quarter 3 FY18</c:v>
                </c:pt>
                <c:pt idx="1">
                  <c:v>Quarter 4 FY18</c:v>
                </c:pt>
                <c:pt idx="2">
                  <c:v>Quarter 1 FY19</c:v>
                </c:pt>
                <c:pt idx="3">
                  <c:v>Quarter 2 FY19</c:v>
                </c:pt>
              </c:strCache>
            </c:strRef>
          </c:cat>
          <c:val>
            <c:numRef>
              <c:f>Sheet1!$E$168:$E$171</c:f>
              <c:numCache>
                <c:formatCode>0%</c:formatCode>
                <c:ptCount val="4"/>
                <c:pt idx="0">
                  <c:v>0.76271186440677963</c:v>
                </c:pt>
                <c:pt idx="1">
                  <c:v>0.82905982905982911</c:v>
                </c:pt>
                <c:pt idx="2">
                  <c:v>0.88888888888888884</c:v>
                </c:pt>
                <c:pt idx="3">
                  <c:v>0.90410958904109584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34BA-4B8C-A581-23EB10D8B577}"/>
            </c:ext>
          </c:extLst>
        </c:ser>
        <c:ser>
          <c:idx val="5"/>
          <c:order val="5"/>
          <c:tx>
            <c:strRef>
              <c:f>Sheet1!$H$165:$H$167</c:f>
              <c:strCache>
                <c:ptCount val="3"/>
                <c:pt idx="1">
                  <c:v>Percent of confirmed against reactive</c:v>
                </c:pt>
                <c:pt idx="2">
                  <c:v>MSM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Sheet1!$B$168:$B$171</c:f>
              <c:strCache>
                <c:ptCount val="4"/>
                <c:pt idx="0">
                  <c:v>Quarter 3 FY18</c:v>
                </c:pt>
                <c:pt idx="1">
                  <c:v>Quarter 4 FY18</c:v>
                </c:pt>
                <c:pt idx="2">
                  <c:v>Quarter 1 FY19</c:v>
                </c:pt>
                <c:pt idx="3">
                  <c:v>Quarter 2 FY19</c:v>
                </c:pt>
              </c:strCache>
            </c:strRef>
          </c:cat>
          <c:val>
            <c:numRef>
              <c:f>Sheet1!$H$168:$H$171</c:f>
              <c:numCache>
                <c:formatCode>0%</c:formatCode>
                <c:ptCount val="4"/>
                <c:pt idx="0">
                  <c:v>0.68</c:v>
                </c:pt>
                <c:pt idx="1">
                  <c:v>0.90909090909090906</c:v>
                </c:pt>
                <c:pt idx="2">
                  <c:v>1</c:v>
                </c:pt>
                <c:pt idx="3">
                  <c:v>0.83333333333333337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34BA-4B8C-A581-23EB10D8B57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546696552"/>
        <c:axId val="546695768"/>
      </c:lineChart>
      <c:catAx>
        <c:axId val="546697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6696160"/>
        <c:crosses val="autoZero"/>
        <c:auto val="1"/>
        <c:lblAlgn val="ctr"/>
        <c:lblOffset val="100"/>
        <c:noMultiLvlLbl val="0"/>
      </c:catAx>
      <c:valAx>
        <c:axId val="546696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 dirty="0"/>
                  <a:t>Number of KPs</a:t>
                </a:r>
              </a:p>
            </c:rich>
          </c:tx>
          <c:layout>
            <c:manualLayout>
              <c:xMode val="edge"/>
              <c:yMode val="edge"/>
              <c:x val="3.5086759988334792E-3"/>
              <c:y val="0.2729633450383929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6697336"/>
        <c:crosses val="autoZero"/>
        <c:crossBetween val="between"/>
      </c:valAx>
      <c:valAx>
        <c:axId val="546695768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 dirty="0"/>
                  <a:t>% of confirmed reactive cases</a:t>
                </a:r>
              </a:p>
            </c:rich>
          </c:tx>
          <c:layout>
            <c:manualLayout>
              <c:xMode val="edge"/>
              <c:yMode val="edge"/>
              <c:x val="0.97392361111111114"/>
              <c:y val="0.1223790384499386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6696552"/>
        <c:crosses val="max"/>
        <c:crossBetween val="between"/>
      </c:valAx>
      <c:catAx>
        <c:axId val="5466965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4669576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"/>
          <c:y val="0.83936062073588091"/>
          <c:w val="1"/>
          <c:h val="0.1348429541574991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0.22284</cdr:x>
      <cdr:y>0.15407</cdr:y>
    </cdr:from>
    <cdr:to>
      <cdr:x>0.57018</cdr:x>
      <cdr:y>0.46628</cdr:y>
    </cdr:to>
    <cdr:sp macro="" textlink="">
      <cdr:nvSpPr>
        <cdr:cNvPr id="2" name="Arrow: Curved Down 1">
          <a:extLst xmlns:a="http://schemas.openxmlformats.org/drawingml/2006/main">
            <a:ext uri="{FF2B5EF4-FFF2-40B4-BE49-F238E27FC236}">
              <a16:creationId xmlns:a16="http://schemas.microsoft.com/office/drawing/2014/main" id="{29A185D7-4A88-4D98-8154-306A03C94A1D}"/>
            </a:ext>
          </a:extLst>
        </cdr:cNvPr>
        <cdr:cNvSpPr/>
      </cdr:nvSpPr>
      <cdr:spPr>
        <a:xfrm xmlns:a="http://schemas.openxmlformats.org/drawingml/2006/main">
          <a:off x="2445179" y="744541"/>
          <a:ext cx="3811292" cy="1508719"/>
        </a:xfrm>
        <a:prstGeom xmlns:a="http://schemas.openxmlformats.org/drawingml/2006/main" prst="curvedDownArrow">
          <a:avLst/>
        </a:prstGeom>
        <a:ln xmlns:a="http://schemas.openxmlformats.org/drawingml/2006/main">
          <a:solidFill>
            <a:srgbClr val="105CAA"/>
          </a:solidFill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2000" b="1" dirty="0">
              <a:latin typeface="Franklin Gothic Book" panose="020B0503020102020204" pitchFamily="34" charset="0"/>
              <a:cs typeface="Arial" panose="020B0604020202020204" pitchFamily="34" charset="0"/>
            </a:rPr>
            <a:t>14.3%</a:t>
          </a:r>
          <a:endParaRPr lang="en-US" sz="2000" b="1" dirty="0">
            <a:latin typeface="Franklin Gothic Book" panose="020B05030201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0.22281</cdr:x>
      <cdr:y>0.4434</cdr:y>
    </cdr:from>
    <cdr:to>
      <cdr:x>0.42299</cdr:x>
      <cdr:y>0.70831</cdr:y>
    </cdr:to>
    <cdr:sp macro="" textlink="">
      <cdr:nvSpPr>
        <cdr:cNvPr id="3" name="Arrow: Curved Down 2">
          <a:extLst xmlns:a="http://schemas.openxmlformats.org/drawingml/2006/main">
            <a:ext uri="{FF2B5EF4-FFF2-40B4-BE49-F238E27FC236}">
              <a16:creationId xmlns:a16="http://schemas.microsoft.com/office/drawing/2014/main" id="{4EE04453-47AC-4634-83DF-990CBBE3C239}"/>
            </a:ext>
          </a:extLst>
        </cdr:cNvPr>
        <cdr:cNvSpPr/>
      </cdr:nvSpPr>
      <cdr:spPr>
        <a:xfrm xmlns:a="http://schemas.openxmlformats.org/drawingml/2006/main">
          <a:off x="2444850" y="2142666"/>
          <a:ext cx="2196535" cy="1280147"/>
        </a:xfrm>
        <a:prstGeom xmlns:a="http://schemas.openxmlformats.org/drawingml/2006/main" prst="curvedDownArrow">
          <a:avLst/>
        </a:prstGeom>
        <a:ln xmlns:a="http://schemas.openxmlformats.org/drawingml/2006/main"/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2000" b="1" dirty="0">
              <a:latin typeface="Franklin Gothic Book" panose="020B0503020102020204" pitchFamily="34" charset="0"/>
              <a:cs typeface="Arial" panose="020B0604020202020204" pitchFamily="34" charset="0"/>
            </a:rPr>
            <a:t>16.7</a:t>
          </a:r>
          <a:r>
            <a:rPr lang="fr-FR" sz="2000" b="1" dirty="0">
              <a:latin typeface="Arial" panose="020B0604020202020204" pitchFamily="34" charset="0"/>
              <a:cs typeface="Arial" panose="020B0604020202020204" pitchFamily="34" charset="0"/>
            </a:rPr>
            <a:t>%</a:t>
          </a:r>
          <a:endParaRPr lang="en-US" sz="20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0.45138</cdr:x>
      <cdr:y>0.5</cdr:y>
    </cdr:from>
    <cdr:to>
      <cdr:x>0.63527</cdr:x>
      <cdr:y>0.71062</cdr:y>
    </cdr:to>
    <cdr:sp macro="" textlink="">
      <cdr:nvSpPr>
        <cdr:cNvPr id="4" name="Arrow: Curved Down 3">
          <a:extLst xmlns:a="http://schemas.openxmlformats.org/drawingml/2006/main">
            <a:ext uri="{FF2B5EF4-FFF2-40B4-BE49-F238E27FC236}">
              <a16:creationId xmlns:a16="http://schemas.microsoft.com/office/drawing/2014/main" id="{FF639841-3821-46AD-89F7-DE89BD478FCA}"/>
            </a:ext>
          </a:extLst>
        </cdr:cNvPr>
        <cdr:cNvSpPr/>
      </cdr:nvSpPr>
      <cdr:spPr>
        <a:xfrm xmlns:a="http://schemas.openxmlformats.org/drawingml/2006/main">
          <a:off x="4952858" y="2416192"/>
          <a:ext cx="2017788" cy="1017797"/>
        </a:xfrm>
        <a:prstGeom xmlns:a="http://schemas.openxmlformats.org/drawingml/2006/main" prst="curvedDownArrow">
          <a:avLst/>
        </a:prstGeom>
        <a:ln xmlns:a="http://schemas.openxmlformats.org/drawingml/2006/main">
          <a:solidFill>
            <a:srgbClr val="F3A821"/>
          </a:solidFill>
        </a:ln>
      </cdr:spPr>
      <cdr:style>
        <a:lnRef xmlns:a="http://schemas.openxmlformats.org/drawingml/2006/main" idx="2">
          <a:schemeClr val="accent3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2000" b="1" dirty="0">
              <a:solidFill>
                <a:schemeClr val="tx1"/>
              </a:solidFill>
              <a:latin typeface="Franklin Gothic Book" panose="020B0503020102020204" pitchFamily="34" charset="0"/>
              <a:cs typeface="Arial" panose="020B0604020202020204" pitchFamily="34" charset="0"/>
            </a:rPr>
            <a:t>85</a:t>
          </a:r>
          <a:r>
            <a:rPr lang="fr-FR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%</a:t>
          </a:r>
          <a:endParaRPr lang="en-US" sz="20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0.68647</cdr:x>
      <cdr:y>0.53994</cdr:y>
    </cdr:from>
    <cdr:to>
      <cdr:x>0.89705</cdr:x>
      <cdr:y>0.71119</cdr:y>
    </cdr:to>
    <cdr:sp macro="" textlink="">
      <cdr:nvSpPr>
        <cdr:cNvPr id="5" name="Arrow: Curved Down 4">
          <a:extLst xmlns:a="http://schemas.openxmlformats.org/drawingml/2006/main">
            <a:ext uri="{FF2B5EF4-FFF2-40B4-BE49-F238E27FC236}">
              <a16:creationId xmlns:a16="http://schemas.microsoft.com/office/drawing/2014/main" id="{69655704-86B7-4041-BD2B-A75EACF62DAF}"/>
            </a:ext>
          </a:extLst>
        </cdr:cNvPr>
        <cdr:cNvSpPr/>
      </cdr:nvSpPr>
      <cdr:spPr>
        <a:xfrm xmlns:a="http://schemas.openxmlformats.org/drawingml/2006/main">
          <a:off x="7532476" y="2609202"/>
          <a:ext cx="2310652" cy="827545"/>
        </a:xfrm>
        <a:prstGeom xmlns:a="http://schemas.openxmlformats.org/drawingml/2006/main" prst="curvedDownArrow">
          <a:avLst/>
        </a:prstGeom>
        <a:ln xmlns:a="http://schemas.openxmlformats.org/drawingml/2006/main">
          <a:solidFill>
            <a:srgbClr val="7030A0"/>
          </a:solidFill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2000" b="1" dirty="0">
              <a:solidFill>
                <a:schemeClr val="tx1"/>
              </a:solidFill>
              <a:latin typeface="Franklin Gothic Book" panose="020B0503020102020204" pitchFamily="34" charset="0"/>
              <a:cs typeface="Arial" panose="020B0604020202020204" pitchFamily="34" charset="0"/>
            </a:rPr>
            <a:t>98%</a:t>
          </a:r>
          <a:endParaRPr lang="en-US" sz="2000" b="1" dirty="0">
            <a:solidFill>
              <a:schemeClr val="tx1"/>
            </a:solidFill>
            <a:latin typeface="Franklin Gothic Book" panose="020B05030201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0.24155</cdr:x>
      <cdr:y>0.10512</cdr:y>
    </cdr:from>
    <cdr:to>
      <cdr:x>0.59023</cdr:x>
      <cdr:y>0.39979</cdr:y>
    </cdr:to>
    <cdr:sp macro="" textlink="">
      <cdr:nvSpPr>
        <cdr:cNvPr id="7" name="Arrow: Curved Down 6">
          <a:extLst xmlns:a="http://schemas.openxmlformats.org/drawingml/2006/main">
            <a:ext uri="{FF2B5EF4-FFF2-40B4-BE49-F238E27FC236}">
              <a16:creationId xmlns:a16="http://schemas.microsoft.com/office/drawing/2014/main" id="{DDE5BF14-D306-478F-A3F0-C7DC7F10B5B3}"/>
            </a:ext>
          </a:extLst>
        </cdr:cNvPr>
        <cdr:cNvSpPr/>
      </cdr:nvSpPr>
      <cdr:spPr>
        <a:xfrm xmlns:a="http://schemas.openxmlformats.org/drawingml/2006/main">
          <a:off x="2649717" y="475933"/>
          <a:ext cx="3824889" cy="1334133"/>
        </a:xfrm>
        <a:prstGeom xmlns:a="http://schemas.openxmlformats.org/drawingml/2006/main" prst="curvedDownArrow">
          <a:avLst/>
        </a:prstGeom>
        <a:ln xmlns:a="http://schemas.openxmlformats.org/drawingml/2006/main">
          <a:solidFill>
            <a:srgbClr val="105CAA"/>
          </a:solidFill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2000" b="1" dirty="0">
              <a:latin typeface="Franklin Gothic Book" panose="020B0503020102020204" pitchFamily="34" charset="0"/>
              <a:cs typeface="Arial" panose="020B0604020202020204" pitchFamily="34" charset="0"/>
            </a:rPr>
            <a:t>13.4</a:t>
          </a:r>
          <a:r>
            <a:rPr lang="fr-FR" sz="2000" b="1" dirty="0">
              <a:latin typeface="Arial" panose="020B0604020202020204" pitchFamily="34" charset="0"/>
              <a:cs typeface="Arial" panose="020B0604020202020204" pitchFamily="34" charset="0"/>
            </a:rPr>
            <a:t>%</a:t>
          </a:r>
          <a:endParaRPr lang="en-US" sz="20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0.24286</cdr:x>
      <cdr:y>0.44425</cdr:y>
    </cdr:from>
    <cdr:to>
      <cdr:x>0.4201</cdr:x>
      <cdr:y>0.69565</cdr:y>
    </cdr:to>
    <cdr:sp macro="" textlink="">
      <cdr:nvSpPr>
        <cdr:cNvPr id="3" name="Arrow: Curved Down 2">
          <a:extLst xmlns:a="http://schemas.openxmlformats.org/drawingml/2006/main">
            <a:ext uri="{FF2B5EF4-FFF2-40B4-BE49-F238E27FC236}">
              <a16:creationId xmlns:a16="http://schemas.microsoft.com/office/drawing/2014/main" id="{C134B523-652D-482C-8084-0329C629A2F9}"/>
            </a:ext>
          </a:extLst>
        </cdr:cNvPr>
        <cdr:cNvSpPr/>
      </cdr:nvSpPr>
      <cdr:spPr>
        <a:xfrm xmlns:a="http://schemas.openxmlformats.org/drawingml/2006/main">
          <a:off x="2664121" y="2011361"/>
          <a:ext cx="1944257" cy="1138226"/>
        </a:xfrm>
        <a:prstGeom xmlns:a="http://schemas.openxmlformats.org/drawingml/2006/main" prst="curvedDownArrow">
          <a:avLst/>
        </a:prstGeom>
        <a:ln xmlns:a="http://schemas.openxmlformats.org/drawingml/2006/main">
          <a:solidFill>
            <a:srgbClr val="E8303B"/>
          </a:solidFill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ctr" defTabSz="4572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fr-FR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cs typeface="Arial" panose="020B0604020202020204" pitchFamily="34" charset="0"/>
            </a:rPr>
            <a:t>16.9</a:t>
          </a:r>
          <a:r>
            <a:rPr kumimoji="0" lang="fr-FR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%</a:t>
          </a:r>
          <a:endParaRPr kumimoji="0" lang="en-US" sz="2000" b="1" i="0" u="none" strike="noStrike" kern="1200" cap="none" spc="0" normalizeH="0" baseline="0" noProof="0" dirty="0">
            <a:ln>
              <a:noFill/>
            </a:ln>
            <a:solidFill>
              <a:prstClr val="black"/>
            </a:solidFill>
            <a:effectLst/>
            <a:uLnTx/>
            <a:uFillTx/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0.4629</cdr:x>
      <cdr:y>0.47514</cdr:y>
    </cdr:from>
    <cdr:to>
      <cdr:x>0.64823</cdr:x>
      <cdr:y>0.71975</cdr:y>
    </cdr:to>
    <cdr:sp macro="" textlink="">
      <cdr:nvSpPr>
        <cdr:cNvPr id="4" name="Arrow: Curved Down 3">
          <a:extLst xmlns:a="http://schemas.openxmlformats.org/drawingml/2006/main">
            <a:ext uri="{FF2B5EF4-FFF2-40B4-BE49-F238E27FC236}">
              <a16:creationId xmlns:a16="http://schemas.microsoft.com/office/drawing/2014/main" id="{A4FC6B1F-FB56-4389-9661-99DBA871E426}"/>
            </a:ext>
          </a:extLst>
        </cdr:cNvPr>
        <cdr:cNvSpPr/>
      </cdr:nvSpPr>
      <cdr:spPr>
        <a:xfrm xmlns:a="http://schemas.openxmlformats.org/drawingml/2006/main">
          <a:off x="5077839" y="2151240"/>
          <a:ext cx="2033001" cy="1107484"/>
        </a:xfrm>
        <a:prstGeom xmlns:a="http://schemas.openxmlformats.org/drawingml/2006/main" prst="curvedDownArrow">
          <a:avLst/>
        </a:prstGeom>
        <a:ln xmlns:a="http://schemas.openxmlformats.org/drawingml/2006/main" w="22225">
          <a:solidFill>
            <a:srgbClr val="F3A821"/>
          </a:solidFill>
        </a:ln>
      </cdr:spPr>
      <cdr:style>
        <a:lnRef xmlns:a="http://schemas.openxmlformats.org/drawingml/2006/main" idx="2">
          <a:schemeClr val="accent3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ctr" defTabSz="4572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2000" b="1" noProof="0" dirty="0">
              <a:solidFill>
                <a:schemeClr val="tx1"/>
              </a:solidFill>
              <a:latin typeface="Franklin Gothic Book" panose="020B0503020102020204" pitchFamily="34" charset="0"/>
              <a:cs typeface="Arial" panose="020B0604020202020204" pitchFamily="34" charset="0"/>
            </a:rPr>
            <a:t>79.4</a:t>
          </a:r>
          <a:r>
            <a:rPr lang="fr-FR" sz="2000" b="1" noProof="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%</a:t>
          </a:r>
          <a:endParaRPr lang="en-US" sz="2000" b="1" noProof="0" dirty="0">
            <a:solidFill>
              <a:schemeClr val="tx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0.68339</cdr:x>
      <cdr:y>0.54429</cdr:y>
    </cdr:from>
    <cdr:to>
      <cdr:x>0.87975</cdr:x>
      <cdr:y>0.70691</cdr:y>
    </cdr:to>
    <cdr:sp macro="" textlink="">
      <cdr:nvSpPr>
        <cdr:cNvPr id="5" name="Arrow: Curved Down 4">
          <a:extLst xmlns:a="http://schemas.openxmlformats.org/drawingml/2006/main">
            <a:ext uri="{FF2B5EF4-FFF2-40B4-BE49-F238E27FC236}">
              <a16:creationId xmlns:a16="http://schemas.microsoft.com/office/drawing/2014/main" id="{6559A5C9-8D03-4BDD-91CD-0D8D4D9F409E}"/>
            </a:ext>
          </a:extLst>
        </cdr:cNvPr>
        <cdr:cNvSpPr/>
      </cdr:nvSpPr>
      <cdr:spPr>
        <a:xfrm xmlns:a="http://schemas.openxmlformats.org/drawingml/2006/main">
          <a:off x="7496585" y="2464291"/>
          <a:ext cx="2153995" cy="736270"/>
        </a:xfrm>
        <a:prstGeom xmlns:a="http://schemas.openxmlformats.org/drawingml/2006/main" prst="curvedDownArrow">
          <a:avLst/>
        </a:prstGeom>
        <a:ln xmlns:a="http://schemas.openxmlformats.org/drawingml/2006/main">
          <a:solidFill>
            <a:srgbClr val="7030A0"/>
          </a:solidFill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ctr" defTabSz="4572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fr-FR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cs typeface="Arial" panose="020B0604020202020204" pitchFamily="34" charset="0"/>
            </a:rPr>
            <a:t>85</a:t>
          </a:r>
          <a:r>
            <a:rPr kumimoji="0" lang="fr-FR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%</a:t>
          </a:r>
          <a:endParaRPr kumimoji="0" lang="en-US" sz="2000" b="1" i="0" u="none" strike="noStrike" kern="1200" cap="none" spc="0" normalizeH="0" baseline="0" noProof="0" dirty="0">
            <a:ln>
              <a:noFill/>
            </a:ln>
            <a:solidFill>
              <a:prstClr val="black"/>
            </a:solidFill>
            <a:effectLst/>
            <a:uLnTx/>
            <a:uFillTx/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0.47666</cdr:x>
      <cdr:y>0</cdr:y>
    </cdr:from>
    <cdr:to>
      <cdr:x>0.59744</cdr:x>
      <cdr:y>0.30532</cdr:y>
    </cdr:to>
    <cdr:sp macro="" textlink="">
      <cdr:nvSpPr>
        <cdr:cNvPr id="2" name="Flowchart: Off-page Connector 1">
          <a:extLst xmlns:a="http://schemas.openxmlformats.org/drawingml/2006/main">
            <a:ext uri="{FF2B5EF4-FFF2-40B4-BE49-F238E27FC236}">
              <a16:creationId xmlns:a16="http://schemas.microsoft.com/office/drawing/2014/main" id="{A0A0E9A2-56B6-4DAD-BFE4-4C2987CFDFA5}"/>
            </a:ext>
          </a:extLst>
        </cdr:cNvPr>
        <cdr:cNvSpPr/>
      </cdr:nvSpPr>
      <cdr:spPr>
        <a:xfrm xmlns:a="http://schemas.openxmlformats.org/drawingml/2006/main">
          <a:off x="5012382" y="0"/>
          <a:ext cx="1270074" cy="1311864"/>
        </a:xfrm>
        <a:prstGeom xmlns:a="http://schemas.openxmlformats.org/drawingml/2006/main" prst="flowChartOffpageConnector">
          <a:avLst/>
        </a:prstGeom>
        <a:ln xmlns:a="http://schemas.openxmlformats.org/drawingml/2006/main" w="38100"/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Saturation of PE networks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159" y="0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625521-94A0-460B-B873-2E433DA52D80}" type="datetimeFigureOut">
              <a:rPr lang="en-GB" smtClean="0"/>
              <a:t>24/07/2019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573"/>
            <a:ext cx="3038604" cy="4653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159" y="8829573"/>
            <a:ext cx="3038604" cy="4653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FDDCCF-4F6E-433A-B627-E700498FE5D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69968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159" y="0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5E97DB-BAA5-4E6C-92B8-68AFCACC23CB}" type="datetimeFigureOut">
              <a:rPr lang="en-US" smtClean="0"/>
              <a:t>7/24/2019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713" y="4473512"/>
            <a:ext cx="5608975" cy="366028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1059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159" y="8831059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1BE2A4-69C6-47B2-8A60-DF61609D78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921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1BE2A4-69C6-47B2-8A60-DF61609D7841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6047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1BE2A4-69C6-47B2-8A60-DF61609D7841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8745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1BE2A4-69C6-47B2-8A60-DF61609D7841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843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93306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459" y="274639"/>
            <a:ext cx="10691084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0459" y="1600202"/>
            <a:ext cx="10691084" cy="4525963"/>
          </a:xfrm>
        </p:spPr>
        <p:txBody>
          <a:bodyPr vert="eaVert"/>
          <a:lstStyle>
            <a:lvl1pPr>
              <a:defRPr>
                <a:latin typeface="Raleway" panose="020B0503030101060003" pitchFamily="34" charset="0"/>
              </a:defRPr>
            </a:lvl1pPr>
            <a:lvl2pPr>
              <a:defRPr>
                <a:latin typeface="Raleway" panose="020B0503030101060003" pitchFamily="34" charset="0"/>
              </a:defRPr>
            </a:lvl2pPr>
            <a:lvl3pPr>
              <a:defRPr>
                <a:latin typeface="Raleway" panose="020B0503030101060003" pitchFamily="34" charset="0"/>
              </a:defRPr>
            </a:lvl3pPr>
            <a:lvl4pPr>
              <a:defRPr>
                <a:latin typeface="Raleway" panose="020B0503030101060003" pitchFamily="34" charset="0"/>
              </a:defRPr>
            </a:lvl4pPr>
            <a:lvl5pPr>
              <a:defRPr>
                <a:latin typeface="Raleway" panose="020B0503030101060003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Franklin Gothic Book" panose="020B0503020102020204" pitchFamily="34" charset="0"/>
              </a:defRPr>
            </a:lvl1pPr>
            <a:lvl2pPr>
              <a:defRPr>
                <a:latin typeface="Franklin Gothic Book" panose="020B0503020102020204" pitchFamily="34" charset="0"/>
              </a:defRPr>
            </a:lvl2pPr>
            <a:lvl3pPr>
              <a:defRPr>
                <a:latin typeface="Franklin Gothic Book" panose="020B0503020102020204" pitchFamily="34" charset="0"/>
              </a:defRPr>
            </a:lvl3pPr>
            <a:lvl4pPr>
              <a:defRPr>
                <a:latin typeface="Franklin Gothic Book" panose="020B0503020102020204" pitchFamily="34" charset="0"/>
              </a:defRPr>
            </a:lvl4pPr>
            <a:lvl5pPr>
              <a:defRPr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130427"/>
            <a:ext cx="10363200" cy="1470025"/>
          </a:xfrm>
        </p:spPr>
        <p:txBody>
          <a:bodyPr/>
          <a:lstStyle>
            <a:lvl1pPr>
              <a:defRPr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AU" dirty="0"/>
              <a:t>CLICK TO ENTER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/>
              <a:t>Click to enter presenter name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416" y="108843"/>
            <a:ext cx="3967168" cy="19127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480" y="274639"/>
            <a:ext cx="10691040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0480" y="1600202"/>
            <a:ext cx="10691040" cy="4525963"/>
          </a:xfrm>
        </p:spPr>
        <p:txBody>
          <a:bodyPr/>
          <a:lstStyle>
            <a:lvl1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2pPr>
            <a:lvl3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3pPr>
            <a:lvl4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4pPr>
            <a:lvl5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4406902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3864" y="274639"/>
            <a:ext cx="11064273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3863" y="1600202"/>
            <a:ext cx="5115611" cy="4525963"/>
          </a:xfrm>
        </p:spPr>
        <p:txBody>
          <a:bodyPr/>
          <a:lstStyle>
            <a:lvl1pPr>
              <a:defRPr sz="2800">
                <a:latin typeface="Franklin Gothic Book" panose="020B0503020102020204" pitchFamily="34" charset="0"/>
              </a:defRPr>
            </a:lvl1pPr>
            <a:lvl2pPr>
              <a:defRPr sz="2400">
                <a:latin typeface="Franklin Gothic Book" panose="020B0503020102020204" pitchFamily="34" charset="0"/>
              </a:defRPr>
            </a:lvl2pPr>
            <a:lvl3pPr>
              <a:defRPr sz="2000">
                <a:latin typeface="Franklin Gothic Book" panose="020B0503020102020204" pitchFamily="34" charset="0"/>
              </a:defRPr>
            </a:lvl3pPr>
            <a:lvl4pPr>
              <a:defRPr sz="1800">
                <a:latin typeface="Franklin Gothic Book" panose="020B0503020102020204" pitchFamily="34" charset="0"/>
              </a:defRPr>
            </a:lvl4pPr>
            <a:lvl5pPr>
              <a:defRPr sz="1800">
                <a:latin typeface="Franklin Gothic Book" panose="020B05030201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3336" y="1600202"/>
            <a:ext cx="5384800" cy="4525963"/>
          </a:xfrm>
        </p:spPr>
        <p:txBody>
          <a:bodyPr/>
          <a:lstStyle>
            <a:lvl1pPr>
              <a:defRPr sz="28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>
              <a:defRPr sz="2400">
                <a:solidFill>
                  <a:srgbClr val="383333"/>
                </a:solidFill>
                <a:latin typeface="Franklin Gothic Book" panose="020B0503020102020204" pitchFamily="34" charset="0"/>
              </a:defRPr>
            </a:lvl2pPr>
            <a:lvl3pPr>
              <a:defRPr sz="2000">
                <a:solidFill>
                  <a:srgbClr val="383333"/>
                </a:solidFill>
                <a:latin typeface="Franklin Gothic Book" panose="020B0503020102020204" pitchFamily="34" charset="0"/>
              </a:defRPr>
            </a:lvl3pPr>
            <a:lvl4pPr>
              <a:defRPr sz="1800">
                <a:solidFill>
                  <a:srgbClr val="383333"/>
                </a:solidFill>
                <a:latin typeface="Franklin Gothic Book" panose="020B0503020102020204" pitchFamily="34" charset="0"/>
              </a:defRPr>
            </a:lvl4pPr>
            <a:lvl5pPr>
              <a:defRPr sz="1800">
                <a:solidFill>
                  <a:srgbClr val="383333"/>
                </a:solidFill>
                <a:latin typeface="Franklin Gothic Book" panose="020B05030201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459" y="274639"/>
            <a:ext cx="10691084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7655" y="1535114"/>
            <a:ext cx="511772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7655" y="2174875"/>
            <a:ext cx="511772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5251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5251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459" y="274639"/>
            <a:ext cx="10691084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97297" y="273050"/>
            <a:ext cx="3729368" cy="1162051"/>
          </a:xfrm>
        </p:spPr>
        <p:txBody>
          <a:bodyPr anchor="b"/>
          <a:lstStyle>
            <a:lvl1pPr algn="l">
              <a:defRPr sz="2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2671" y="273053"/>
            <a:ext cx="6815667" cy="5853113"/>
          </a:xfrm>
        </p:spPr>
        <p:txBody>
          <a:bodyPr/>
          <a:lstStyle>
            <a:lvl1pPr>
              <a:defRPr sz="32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>
              <a:defRPr sz="2800">
                <a:solidFill>
                  <a:srgbClr val="383333"/>
                </a:solidFill>
                <a:latin typeface="Franklin Gothic Book" panose="020B0503020102020204" pitchFamily="34" charset="0"/>
              </a:defRPr>
            </a:lvl2pPr>
            <a:lvl3pPr>
              <a:defRPr sz="2400">
                <a:solidFill>
                  <a:srgbClr val="383333"/>
                </a:solidFill>
                <a:latin typeface="Franklin Gothic Book" panose="020B0503020102020204" pitchFamily="34" charset="0"/>
              </a:defRPr>
            </a:lvl3pPr>
            <a:lvl4pPr>
              <a:defRPr sz="2000">
                <a:solidFill>
                  <a:srgbClr val="383333"/>
                </a:solidFill>
                <a:latin typeface="Franklin Gothic Book" panose="020B0503020102020204" pitchFamily="34" charset="0"/>
              </a:defRPr>
            </a:lvl4pPr>
            <a:lvl5pPr>
              <a:defRPr sz="2000">
                <a:solidFill>
                  <a:srgbClr val="383333"/>
                </a:solidFill>
                <a:latin typeface="Franklin Gothic Book" panose="020B05030201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7297" y="1435103"/>
            <a:ext cx="3729368" cy="4691063"/>
          </a:xfrm>
        </p:spPr>
        <p:txBody>
          <a:bodyPr/>
          <a:lstStyle>
            <a:lvl1pPr marL="0" indent="0">
              <a:buNone/>
              <a:defRPr sz="14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38400" y="4800601"/>
            <a:ext cx="7315200" cy="566739"/>
          </a:xfrm>
        </p:spPr>
        <p:txBody>
          <a:bodyPr anchor="b"/>
          <a:lstStyle>
            <a:lvl1pPr algn="l">
              <a:defRPr sz="2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8400" y="612775"/>
            <a:ext cx="7315200" cy="4114800"/>
          </a:xfrm>
        </p:spPr>
        <p:txBody>
          <a:bodyPr/>
          <a:lstStyle>
            <a:lvl1pPr marL="0" indent="0">
              <a:buNone/>
              <a:defRPr sz="3200">
                <a:latin typeface="Franklin Gothic Book" panose="020B05030201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8400" y="5367339"/>
            <a:ext cx="7315200" cy="804863"/>
          </a:xfrm>
        </p:spPr>
        <p:txBody>
          <a:bodyPr/>
          <a:lstStyle>
            <a:lvl1pPr marL="0" indent="0">
              <a:buNone/>
              <a:defRPr sz="14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206DA-4705-844F-8F0B-F43945BCDB1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8" r:id="rId10"/>
    <p:sldLayoutId id="2147483660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000" b="1" kern="1200">
          <a:solidFill>
            <a:srgbClr val="E8303B"/>
          </a:solidFill>
          <a:latin typeface="Franklin Gothic Book" panose="020B0503020102020204" pitchFamily="34" charset="0"/>
          <a:ea typeface="+mj-ea"/>
          <a:cs typeface="Arial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54730-360F-4E4D-A183-E6F966A92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498" y="148514"/>
            <a:ext cx="10863022" cy="986602"/>
          </a:xfrm>
        </p:spPr>
        <p:txBody>
          <a:bodyPr>
            <a:noAutofit/>
          </a:bodyPr>
          <a:lstStyle/>
          <a:p>
            <a:r>
              <a:rPr lang="en-US" dirty="0"/>
              <a:t>Contribution of HIVST to case-finding among MSM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CBF50643-E334-4B8E-904E-DAB20BE1ECF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1543219"/>
              </p:ext>
            </p:extLst>
          </p:nvPr>
        </p:nvGraphicFramePr>
        <p:xfrm>
          <a:off x="262018" y="1261241"/>
          <a:ext cx="6253385" cy="47085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15D551A7-9255-4E71-A8FA-7828C38004F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34389553"/>
              </p:ext>
            </p:extLst>
          </p:nvPr>
        </p:nvGraphicFramePr>
        <p:xfrm>
          <a:off x="6515403" y="1261242"/>
          <a:ext cx="5414579" cy="47085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4778720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80691-5CCF-4C0D-BCC8-53F0DC9D3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9073"/>
            <a:ext cx="10972800" cy="1213453"/>
          </a:xfrm>
        </p:spPr>
        <p:txBody>
          <a:bodyPr>
            <a:normAutofit fontScale="90000"/>
          </a:bodyPr>
          <a:lstStyle/>
          <a:p>
            <a:br>
              <a:rPr lang="en-US" dirty="0">
                <a:solidFill>
                  <a:srgbClr val="595959"/>
                </a:solidFill>
                <a:latin typeface="Franklin Gothic Medium" panose="020B0603020102020204" pitchFamily="34" charset="0"/>
              </a:rPr>
            </a:br>
            <a:r>
              <a:rPr lang="en-US" dirty="0">
                <a:latin typeface="Franklin Gothic Medium" panose="020B0603020102020204" pitchFamily="34" charset="0"/>
              </a:rPr>
              <a:t>HIVST uptake trend (June 2018 to March 2019)</a:t>
            </a:r>
            <a:br>
              <a:rPr lang="en-US" dirty="0">
                <a:latin typeface="Franklin Gothic Medium" panose="020B0603020102020204" pitchFamily="34" charset="0"/>
              </a:rPr>
            </a:br>
            <a:endParaRPr lang="en-US" dirty="0">
              <a:latin typeface="Franklin Gothic Medium" panose="020B0603020102020204" pitchFamily="34" charset="0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8185F02-53B7-4D85-AB6C-7E5A082C71D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7654438"/>
              </p:ext>
            </p:extLst>
          </p:nvPr>
        </p:nvGraphicFramePr>
        <p:xfrm>
          <a:off x="609599" y="1074656"/>
          <a:ext cx="11051357" cy="50150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058845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EF470-FCC3-45C7-BAB2-5ED4F6D15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0322" y="301841"/>
            <a:ext cx="10292179" cy="1115798"/>
          </a:xfrm>
        </p:spPr>
        <p:txBody>
          <a:bodyPr>
            <a:normAutofit fontScale="90000"/>
          </a:bodyPr>
          <a:lstStyle/>
          <a:p>
            <a:pPr>
              <a:lnSpc>
                <a:spcPct val="95000"/>
              </a:lnSpc>
            </a:pPr>
            <a:br>
              <a:rPr lang="en-US" dirty="0">
                <a:solidFill>
                  <a:srgbClr val="595959"/>
                </a:solidFill>
                <a:latin typeface="Franklin Gothic Medium" panose="020B0603020102020204" pitchFamily="34" charset="0"/>
              </a:rPr>
            </a:br>
            <a:r>
              <a:rPr lang="en-US" dirty="0">
                <a:latin typeface="Franklin Gothic Medium" panose="020B0603020102020204" pitchFamily="34" charset="0"/>
              </a:rPr>
              <a:t>HIVST confirmatory results against reactive trend (June 2018 to March 2019)</a:t>
            </a:r>
            <a:br>
              <a:rPr lang="en-US" dirty="0">
                <a:latin typeface="Franklin Gothic Medium" panose="020B0603020102020204" pitchFamily="34" charset="0"/>
              </a:rPr>
            </a:br>
            <a:endParaRPr lang="en-US" dirty="0">
              <a:latin typeface="Franklin Gothic Medium" panose="020B0603020102020204" pitchFamily="34" charset="0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B434AA3-22BA-45CA-BA4A-9B04E5DA2D4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0605208"/>
              </p:ext>
            </p:extLst>
          </p:nvPr>
        </p:nvGraphicFramePr>
        <p:xfrm>
          <a:off x="609600" y="1600200"/>
          <a:ext cx="109728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337323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E6383-2B37-4C70-A9B3-76029C229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Franklin Gothic Medium" panose="020B0603020102020204" pitchFamily="34" charset="0"/>
              </a:rPr>
              <a:t>Implementation challenges</a:t>
            </a:r>
            <a:endParaRPr lang="es-MX" dirty="0">
              <a:latin typeface="Franklin Gothic Medium" panose="020B06030201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4E1AF9-C1C8-487C-A778-36CEE42B9C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39412"/>
            <a:ext cx="10972800" cy="4525963"/>
          </a:xfrm>
        </p:spPr>
        <p:txBody>
          <a:bodyPr/>
          <a:lstStyle/>
          <a:p>
            <a:pPr>
              <a:lnSpc>
                <a:spcPct val="95000"/>
              </a:lnSpc>
              <a:buClr>
                <a:srgbClr val="92D050"/>
              </a:buClr>
            </a:pPr>
            <a:r>
              <a:rPr lang="en-US" dirty="0"/>
              <a:t>Gaps between reactive and confirmatory results due to:</a:t>
            </a:r>
          </a:p>
          <a:p>
            <a:pPr lvl="1">
              <a:lnSpc>
                <a:spcPct val="95000"/>
              </a:lnSpc>
              <a:buClr>
                <a:srgbClr val="92D050"/>
              </a:buClr>
            </a:pPr>
            <a:r>
              <a:rPr lang="en-US" dirty="0"/>
              <a:t>PE difficulties interpreting results</a:t>
            </a:r>
          </a:p>
          <a:p>
            <a:pPr lvl="1">
              <a:lnSpc>
                <a:spcPct val="95000"/>
              </a:lnSpc>
              <a:buClr>
                <a:srgbClr val="92D050"/>
              </a:buClr>
            </a:pPr>
            <a:r>
              <a:rPr lang="en-US" dirty="0"/>
              <a:t>Lack of transportation to facility</a:t>
            </a:r>
          </a:p>
          <a:p>
            <a:pPr lvl="1">
              <a:lnSpc>
                <a:spcPct val="95000"/>
              </a:lnSpc>
              <a:buClr>
                <a:srgbClr val="92D050"/>
              </a:buClr>
            </a:pPr>
            <a:r>
              <a:rPr lang="en-US" dirty="0"/>
              <a:t>Discomfort accessing facility-based services</a:t>
            </a:r>
          </a:p>
          <a:p>
            <a:pPr>
              <a:lnSpc>
                <a:spcPct val="95000"/>
              </a:lnSpc>
              <a:spcBef>
                <a:spcPts val="1800"/>
              </a:spcBef>
              <a:buClr>
                <a:srgbClr val="92D050"/>
              </a:buClr>
            </a:pPr>
            <a:r>
              <a:rPr lang="en-US" dirty="0"/>
              <a:t>Saturation of PE networks</a:t>
            </a:r>
          </a:p>
          <a:p>
            <a:pPr>
              <a:lnSpc>
                <a:spcPct val="95000"/>
              </a:lnSpc>
              <a:spcBef>
                <a:spcPts val="1800"/>
              </a:spcBef>
              <a:buClr>
                <a:srgbClr val="92D050"/>
              </a:buClr>
            </a:pPr>
            <a:r>
              <a:rPr lang="en-US" dirty="0"/>
              <a:t>Low linkage rate to ART among MSM</a:t>
            </a:r>
          </a:p>
          <a:p>
            <a:pPr lvl="1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2502031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05BB8-430A-4D3A-A33D-167049A86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Franklin Gothic Medium" panose="020B0603020102020204" pitchFamily="34" charset="0"/>
              </a:rPr>
              <a:t>Solutions to challenges</a:t>
            </a:r>
            <a:endParaRPr lang="es-MX" dirty="0">
              <a:latin typeface="Franklin Gothic Medium" panose="020B06030201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A8A216-BA21-42A6-A5FC-1434F92801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17639"/>
            <a:ext cx="10972800" cy="4525963"/>
          </a:xfrm>
        </p:spPr>
        <p:txBody>
          <a:bodyPr>
            <a:normAutofit/>
          </a:bodyPr>
          <a:lstStyle/>
          <a:p>
            <a:pPr>
              <a:lnSpc>
                <a:spcPct val="95000"/>
              </a:lnSpc>
              <a:spcBef>
                <a:spcPts val="1800"/>
              </a:spcBef>
              <a:buClr>
                <a:srgbClr val="92D050"/>
              </a:buClr>
            </a:pPr>
            <a:r>
              <a:rPr lang="en-US" sz="2800" dirty="0"/>
              <a:t>Enhance capacity of PEs to interpret OraQuick results</a:t>
            </a:r>
          </a:p>
          <a:p>
            <a:pPr>
              <a:lnSpc>
                <a:spcPct val="95000"/>
              </a:lnSpc>
              <a:spcBef>
                <a:spcPts val="1800"/>
              </a:spcBef>
              <a:buClr>
                <a:srgbClr val="92D050"/>
              </a:buClr>
            </a:pPr>
            <a:r>
              <a:rPr lang="en-US" sz="2800" dirty="0"/>
              <a:t>Offer transportation reimbursement for those who present for confirmatory testing</a:t>
            </a:r>
          </a:p>
          <a:p>
            <a:pPr>
              <a:lnSpc>
                <a:spcPct val="95000"/>
              </a:lnSpc>
              <a:spcBef>
                <a:spcPts val="1800"/>
              </a:spcBef>
              <a:buClr>
                <a:srgbClr val="92D050"/>
              </a:buClr>
            </a:pPr>
            <a:r>
              <a:rPr lang="en-US" sz="2800" dirty="0"/>
              <a:t>Offer additional options for links to confirmatory testing and ART initiation</a:t>
            </a:r>
          </a:p>
          <a:p>
            <a:pPr lvl="1">
              <a:lnSpc>
                <a:spcPct val="95000"/>
              </a:lnSpc>
              <a:buClr>
                <a:srgbClr val="92D050"/>
              </a:buClr>
            </a:pPr>
            <a:r>
              <a:rPr lang="en-US" dirty="0"/>
              <a:t>Access to private facilities</a:t>
            </a:r>
          </a:p>
          <a:p>
            <a:pPr lvl="1">
              <a:lnSpc>
                <a:spcPct val="95000"/>
              </a:lnSpc>
              <a:buClr>
                <a:srgbClr val="92D050"/>
              </a:buClr>
            </a:pPr>
            <a:r>
              <a:rPr lang="en-US" dirty="0"/>
              <a:t>Community-based provision of services</a:t>
            </a:r>
          </a:p>
          <a:p>
            <a:pPr>
              <a:lnSpc>
                <a:spcPct val="95000"/>
              </a:lnSpc>
              <a:spcBef>
                <a:spcPts val="1800"/>
              </a:spcBef>
              <a:buClr>
                <a:srgbClr val="92D050"/>
              </a:buClr>
            </a:pPr>
            <a:r>
              <a:rPr lang="en-US" sz="2800" dirty="0"/>
              <a:t>Train another team of PEs on HIVST to access new networks</a:t>
            </a:r>
          </a:p>
        </p:txBody>
      </p:sp>
    </p:spTree>
    <p:extLst>
      <p:ext uri="{BB962C8B-B14F-4D97-AF65-F5344CB8AC3E}">
        <p14:creationId xmlns:p14="http://schemas.microsoft.com/office/powerpoint/2010/main" val="22598628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EB0AB-A038-47BF-B07E-14A48733A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Franklin Gothic Medium" panose="020B0603020102020204" pitchFamily="34" charset="0"/>
              </a:rPr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EED64B-1FFF-444E-BA8F-F17667E995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97723"/>
            <a:ext cx="10482943" cy="452596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5000"/>
              </a:lnSpc>
              <a:spcBef>
                <a:spcPts val="1800"/>
              </a:spcBef>
              <a:buClr>
                <a:srgbClr val="92D050"/>
              </a:buClr>
            </a:pPr>
            <a:r>
              <a:rPr lang="en-GB" dirty="0">
                <a:solidFill>
                  <a:schemeClr val="tx1"/>
                </a:solidFill>
                <a:latin typeface="Franklin Gothic Book" panose="020B0503020102020204"/>
                <a:ea typeface="Calibri" panose="020F0502020204030204" pitchFamily="34" charset="0"/>
                <a:cs typeface="Times New Roman" panose="02020603050405020304" pitchFamily="18" charset="0"/>
              </a:rPr>
              <a:t>HIVST improves uptake of HIV testing among KPs who rarely or never tested</a:t>
            </a:r>
          </a:p>
          <a:p>
            <a:pPr>
              <a:lnSpc>
                <a:spcPct val="105000"/>
              </a:lnSpc>
              <a:spcBef>
                <a:spcPts val="1800"/>
              </a:spcBef>
              <a:buClr>
                <a:srgbClr val="92D050"/>
              </a:buClr>
            </a:pPr>
            <a:r>
              <a:rPr lang="en-GB" dirty="0">
                <a:solidFill>
                  <a:schemeClr val="tx1"/>
                </a:solidFill>
                <a:latin typeface="Franklin Gothic Book" panose="020B0503020102020204"/>
                <a:ea typeface="Calibri" panose="020F0502020204030204" pitchFamily="34" charset="0"/>
                <a:cs typeface="Times New Roman" panose="02020603050405020304" pitchFamily="18" charset="0"/>
              </a:rPr>
              <a:t>HIVST increases diagnosis of FSWs and MSM living with HIV and links them to treatment</a:t>
            </a:r>
          </a:p>
          <a:p>
            <a:pPr>
              <a:lnSpc>
                <a:spcPct val="105000"/>
              </a:lnSpc>
              <a:spcBef>
                <a:spcPts val="1800"/>
              </a:spcBef>
              <a:buClr>
                <a:srgbClr val="92D050"/>
              </a:buClr>
            </a:pPr>
            <a:r>
              <a:rPr lang="en-GB" dirty="0">
                <a:solidFill>
                  <a:schemeClr val="tx1"/>
                </a:solidFill>
                <a:latin typeface="Franklin Gothic Book" panose="020B0503020102020204"/>
                <a:cs typeface="Times New Roman" panose="02020603050405020304" pitchFamily="18" charset="0"/>
              </a:rPr>
              <a:t>LINKAGES is </a:t>
            </a:r>
            <a:r>
              <a:rPr lang="en-US" dirty="0">
                <a:solidFill>
                  <a:schemeClr val="tx1"/>
                </a:solidFill>
                <a:latin typeface="Franklin Gothic Book" panose="020B0503020102020204"/>
                <a:cs typeface="Times New Roman" panose="02020603050405020304" pitchFamily="18" charset="0"/>
              </a:rPr>
              <a:t>scaling up HIVST to other populations (i.e., FSWs’ partners) and new provinces</a:t>
            </a:r>
          </a:p>
          <a:p>
            <a:pPr>
              <a:lnSpc>
                <a:spcPct val="105000"/>
              </a:lnSpc>
              <a:spcBef>
                <a:spcPts val="1800"/>
              </a:spcBef>
              <a:buClr>
                <a:srgbClr val="92D050"/>
              </a:buClr>
            </a:pPr>
            <a:r>
              <a:rPr lang="en-GB" dirty="0">
                <a:solidFill>
                  <a:schemeClr val="tx1"/>
                </a:solidFill>
                <a:latin typeface="Franklin Gothic Book" panose="020B0503020102020204"/>
                <a:ea typeface="Calibri" panose="020F0502020204030204" pitchFamily="34" charset="0"/>
                <a:cs typeface="Times New Roman" panose="02020603050405020304" pitchFamily="18" charset="0"/>
              </a:rPr>
              <a:t>More widespread implementation of HIVST with high-risk populations could accelerate progress toward 95-95-95 goals</a:t>
            </a:r>
          </a:p>
        </p:txBody>
      </p:sp>
    </p:spTree>
    <p:extLst>
      <p:ext uri="{BB962C8B-B14F-4D97-AF65-F5344CB8AC3E}">
        <p14:creationId xmlns:p14="http://schemas.microsoft.com/office/powerpoint/2010/main" val="1170354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509204"/>
            <a:ext cx="10363200" cy="2177077"/>
          </a:xfrm>
        </p:spPr>
        <p:txBody>
          <a:bodyPr>
            <a:normAutofit/>
          </a:bodyPr>
          <a:lstStyle/>
          <a:p>
            <a:pPr>
              <a:lnSpc>
                <a:spcPct val="95000"/>
              </a:lnSpc>
            </a:pPr>
            <a:r>
              <a:rPr lang="en-US" sz="3200" dirty="0">
                <a:latin typeface="Franklin Gothic Medium" panose="020B06030201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Peer-mobilized HIV self-testing increases case detection and linkage to ART among key populations in Burundi</a:t>
            </a:r>
            <a:endParaRPr lang="en-US" sz="3200" dirty="0">
              <a:latin typeface="Franklin Gothic Medium" panose="020B06030201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408928"/>
            <a:ext cx="8534400" cy="1083174"/>
          </a:xfrm>
        </p:spPr>
        <p:txBody>
          <a:bodyPr>
            <a:normAutofit/>
          </a:bodyPr>
          <a:lstStyle/>
          <a:p>
            <a:r>
              <a:rPr lang="en-US" dirty="0"/>
              <a:t>Dismas Gashobotse, MD</a:t>
            </a:r>
          </a:p>
          <a:p>
            <a:pPr lvl="0"/>
            <a:r>
              <a:rPr lang="en-US" sz="2000" dirty="0"/>
              <a:t>FHI 360/LINKAGES, Burundi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265" y="4412291"/>
            <a:ext cx="266777" cy="26677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372080" y="4377802"/>
            <a:ext cx="19740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@LINKAGESproject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981200" y="4744836"/>
            <a:ext cx="8534400" cy="5431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rgbClr val="383333"/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Share your thoughts on this presentation with </a:t>
            </a:r>
            <a:r>
              <a:rPr lang="en-US" sz="2000" b="1" dirty="0">
                <a:solidFill>
                  <a:srgbClr val="FF0000"/>
                </a:solidFill>
              </a:rPr>
              <a:t>#IAS2019</a:t>
            </a:r>
          </a:p>
        </p:txBody>
      </p:sp>
      <p:pic>
        <p:nvPicPr>
          <p:cNvPr id="7" name="Picture 6" descr="LINKAGES_Logo_v7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4072" y="5312869"/>
            <a:ext cx="1660618" cy="5881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4" t="14921" r="9096" b="19098"/>
          <a:stretch/>
        </p:blipFill>
        <p:spPr>
          <a:xfrm>
            <a:off x="734814" y="5286778"/>
            <a:ext cx="1933616" cy="61422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BFDB8F0-DDB0-4960-AAE5-CA81A2C966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8310" y="5231647"/>
            <a:ext cx="1131176" cy="71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225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66268" y="316237"/>
            <a:ext cx="6412245" cy="826076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Franklin Gothic Medium" panose="020B0603020102020204" pitchFamily="34" charset="0"/>
                <a:cs typeface="Calibri" panose="020F0502020204030204" pitchFamily="34" charset="0"/>
              </a:rPr>
              <a:t>Background</a:t>
            </a:r>
            <a:endParaRPr lang="en-GB" sz="3200" dirty="0">
              <a:latin typeface="Franklin Gothic Medium" panose="020B060302010202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97964" y="595346"/>
            <a:ext cx="4176074" cy="5377617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4E8AE17-D5E7-4E68-AE54-E01128AB71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6268" y="1278386"/>
            <a:ext cx="6728435" cy="4694576"/>
          </a:xfrm>
        </p:spPr>
        <p:txBody>
          <a:bodyPr>
            <a:normAutofit/>
          </a:bodyPr>
          <a:lstStyle/>
          <a:p>
            <a:pPr marL="228600" lvl="0" indent="-228600" defTabSz="914400">
              <a:lnSpc>
                <a:spcPct val="95000"/>
              </a:lnSpc>
              <a:spcBef>
                <a:spcPts val="1800"/>
              </a:spcBef>
              <a:buClr>
                <a:srgbClr val="70AD47"/>
              </a:buClr>
              <a:buSzPct val="100000"/>
              <a:defRPr/>
            </a:pPr>
            <a:r>
              <a:rPr lang="en-US" sz="2600" dirty="0">
                <a:solidFill>
                  <a:srgbClr val="101010"/>
                </a:solidFill>
                <a:latin typeface="Franklin Gothic Book" panose="020B0503020102020204"/>
                <a:cs typeface="Times New Roman" panose="02020603050405020304" pitchFamily="18" charset="0"/>
              </a:rPr>
              <a:t>LINKAGES is a global project funded by USAID/PEPFAR working in</a:t>
            </a:r>
            <a:r>
              <a:rPr lang="en-US" sz="2600" dirty="0">
                <a:solidFill>
                  <a:schemeClr val="tx1"/>
                </a:solidFill>
                <a:latin typeface="Franklin Gothic Book" panose="020B0503020102020204"/>
                <a:cs typeface="Times New Roman" panose="02020603050405020304" pitchFamily="18" charset="0"/>
              </a:rPr>
              <a:t> 30 countries </a:t>
            </a:r>
            <a:r>
              <a:rPr lang="en-US" sz="2600" dirty="0">
                <a:solidFill>
                  <a:srgbClr val="101010"/>
                </a:solidFill>
                <a:latin typeface="Franklin Gothic Book" panose="020B0503020102020204"/>
                <a:cs typeface="Times New Roman" panose="02020603050405020304" pitchFamily="18" charset="0"/>
              </a:rPr>
              <a:t>to address the HIV prevention, care, and treatment needs of key populations (KPs)—female sex workers (FSWs), men who have sex with men (MSM), transgender people, and people who inject drugs</a:t>
            </a:r>
          </a:p>
          <a:p>
            <a:pPr marL="228600" indent="-228600" defTabSz="914400">
              <a:lnSpc>
                <a:spcPct val="95000"/>
              </a:lnSpc>
              <a:spcBef>
                <a:spcPts val="1800"/>
              </a:spcBef>
              <a:buClr>
                <a:srgbClr val="70AD47"/>
              </a:buClr>
              <a:buSzPct val="100000"/>
              <a:defRPr/>
            </a:pPr>
            <a:r>
              <a:rPr lang="en-US" sz="2600" dirty="0">
                <a:solidFill>
                  <a:srgbClr val="101010"/>
                </a:solidFill>
                <a:latin typeface="Franklin Gothic Book" panose="020B0503020102020204"/>
                <a:cs typeface="Times New Roman" panose="02020603050405020304" pitchFamily="18" charset="0"/>
              </a:rPr>
              <a:t>LINKAGES has been working in Burundi since August 2016; currently in six provinces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1A36AA7-E53A-4075-BCAE-BB3F3C504A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99" t="576" r="849" b="2823"/>
          <a:stretch/>
        </p:blipFill>
        <p:spPr>
          <a:xfrm>
            <a:off x="181369" y="627233"/>
            <a:ext cx="4156363" cy="5342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7495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291DA-E91C-4D6D-AE14-3F1B89E85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Franklin Gothic Medium" panose="020B0603020102020204" pitchFamily="34" charset="0"/>
                <a:cs typeface="Calibri" panose="020F0502020204030204" pitchFamily="34" charset="0"/>
              </a:rPr>
              <a:t>HIVST background in Burundi </a:t>
            </a:r>
            <a:endParaRPr lang="en-US" dirty="0">
              <a:latin typeface="Franklin Gothic Medium" panose="020B06030201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634836-C2E7-45F1-870B-A7A22C0CEB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lvl="0" indent="-228600" defTabSz="914400">
              <a:lnSpc>
                <a:spcPct val="95000"/>
              </a:lnSpc>
              <a:spcBef>
                <a:spcPts val="1200"/>
              </a:spcBef>
              <a:buClr>
                <a:srgbClr val="70AD47"/>
              </a:buClr>
              <a:buSzPct val="100000"/>
              <a:defRPr/>
            </a:pPr>
            <a:r>
              <a:rPr lang="en-US" sz="2400" dirty="0">
                <a:solidFill>
                  <a:srgbClr val="535352"/>
                </a:solidFill>
                <a:latin typeface="Franklin Gothic Book" panose="020B0503020102020204"/>
              </a:rPr>
              <a:t>LINKAGES began implementing directly assisted, peer-mediated HIV </a:t>
            </a:r>
            <a:br>
              <a:rPr lang="en-US" sz="2400" dirty="0">
                <a:solidFill>
                  <a:srgbClr val="535352"/>
                </a:solidFill>
                <a:latin typeface="Franklin Gothic Book" panose="020B0503020102020204"/>
              </a:rPr>
            </a:br>
            <a:r>
              <a:rPr lang="en-US" sz="2400" dirty="0">
                <a:solidFill>
                  <a:srgbClr val="535352"/>
                </a:solidFill>
                <a:latin typeface="Franklin Gothic Book" panose="020B0503020102020204"/>
              </a:rPr>
              <a:t>self-testing (HIVST) in June 2018 in three provinces</a:t>
            </a:r>
          </a:p>
          <a:p>
            <a:pPr marL="228600" lvl="0" indent="-228600" defTabSz="914400">
              <a:lnSpc>
                <a:spcPct val="95000"/>
              </a:lnSpc>
              <a:spcBef>
                <a:spcPts val="1800"/>
              </a:spcBef>
              <a:buClr>
                <a:srgbClr val="70AD47"/>
              </a:buClr>
              <a:buSzPct val="100000"/>
              <a:defRPr/>
            </a:pPr>
            <a:r>
              <a:rPr lang="en-US" sz="2400" dirty="0">
                <a:solidFill>
                  <a:srgbClr val="535352"/>
                </a:solidFill>
                <a:latin typeface="Franklin Gothic Book" panose="020B0503020102020204"/>
              </a:rPr>
              <a:t>Extended HIVST activities to three additional provinces in December 2018</a:t>
            </a:r>
          </a:p>
          <a:p>
            <a:pPr marL="228600" lvl="0" indent="-228600" defTabSz="914400">
              <a:lnSpc>
                <a:spcPct val="95000"/>
              </a:lnSpc>
              <a:spcBef>
                <a:spcPts val="1800"/>
              </a:spcBef>
              <a:buClr>
                <a:srgbClr val="70AD47"/>
              </a:buClr>
              <a:buSzPct val="100000"/>
              <a:defRPr/>
            </a:pPr>
            <a:r>
              <a:rPr lang="en-US" sz="2400" dirty="0">
                <a:solidFill>
                  <a:srgbClr val="535352"/>
                </a:solidFill>
                <a:latin typeface="Franklin Gothic Book" panose="020B0503020102020204"/>
              </a:rPr>
              <a:t>By the end of March 2019:</a:t>
            </a:r>
          </a:p>
          <a:p>
            <a:pPr marL="461963" lvl="0" indent="-230188" defTabSz="914400">
              <a:lnSpc>
                <a:spcPct val="95000"/>
              </a:lnSpc>
              <a:spcBef>
                <a:spcPts val="1200"/>
              </a:spcBef>
              <a:buClr>
                <a:srgbClr val="70AD47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en-US" sz="2000" dirty="0">
                <a:solidFill>
                  <a:srgbClr val="535352"/>
                </a:solidFill>
                <a:latin typeface="Franklin Gothic Book" panose="020B0503020102020204"/>
              </a:rPr>
              <a:t>2321 test kits have been used</a:t>
            </a:r>
          </a:p>
          <a:p>
            <a:pPr marL="461963" lvl="0" indent="-230188" defTabSz="914400">
              <a:lnSpc>
                <a:spcPct val="95000"/>
              </a:lnSpc>
              <a:spcBef>
                <a:spcPts val="1200"/>
              </a:spcBef>
              <a:buClr>
                <a:srgbClr val="70AD47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en-US" sz="2000" dirty="0">
                <a:solidFill>
                  <a:srgbClr val="535352"/>
                </a:solidFill>
                <a:latin typeface="Franklin Gothic Book" panose="020B0503020102020204"/>
              </a:rPr>
              <a:t>389 kits have been reactive</a:t>
            </a:r>
          </a:p>
          <a:p>
            <a:pPr marL="461963" lvl="0" indent="-230188" defTabSz="914400">
              <a:lnSpc>
                <a:spcPct val="95000"/>
              </a:lnSpc>
              <a:spcBef>
                <a:spcPts val="1200"/>
              </a:spcBef>
              <a:buClr>
                <a:srgbClr val="70AD47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en-US" sz="2000" dirty="0">
                <a:solidFill>
                  <a:srgbClr val="535352"/>
                </a:solidFill>
                <a:latin typeface="Franklin Gothic Book" panose="020B0503020102020204"/>
              </a:rPr>
              <a:t>326 confirmed positive (14% case-finding)</a:t>
            </a:r>
          </a:p>
          <a:p>
            <a:pPr marL="461963" lvl="0" indent="-230188" defTabSz="914400">
              <a:lnSpc>
                <a:spcPct val="95000"/>
              </a:lnSpc>
              <a:spcBef>
                <a:spcPts val="1200"/>
              </a:spcBef>
              <a:buClr>
                <a:srgbClr val="70AD47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en-US" sz="2000" dirty="0">
                <a:solidFill>
                  <a:srgbClr val="535352"/>
                </a:solidFill>
                <a:latin typeface="Franklin Gothic Book" panose="020B0503020102020204"/>
              </a:rPr>
              <a:t>312 initiated on ART (96% ART initiation)</a:t>
            </a:r>
          </a:p>
        </p:txBody>
      </p:sp>
    </p:spTree>
    <p:extLst>
      <p:ext uri="{BB962C8B-B14F-4D97-AF65-F5344CB8AC3E}">
        <p14:creationId xmlns:p14="http://schemas.microsoft.com/office/powerpoint/2010/main" val="36342162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DE677-B0EF-4D92-B9FC-D0100FA6A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318" y="348640"/>
            <a:ext cx="4295846" cy="843379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Franklin Gothic Medium" panose="020B0603020102020204" pitchFamily="34" charset="0"/>
              </a:rPr>
              <a:t>Creating demand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EE4346F-0862-45A9-831D-E99AF7577C9C}"/>
              </a:ext>
            </a:extLst>
          </p:cNvPr>
          <p:cNvSpPr txBox="1">
            <a:spLocks/>
          </p:cNvSpPr>
          <p:nvPr/>
        </p:nvSpPr>
        <p:spPr>
          <a:xfrm>
            <a:off x="295559" y="1284987"/>
            <a:ext cx="5942489" cy="491490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5000"/>
              </a:lnSpc>
              <a:buClr>
                <a:srgbClr val="70AD47"/>
              </a:buClr>
              <a:buSzPct val="100000"/>
              <a:buFont typeface="Arial"/>
              <a:buChar char="•"/>
              <a:defRPr/>
            </a:pPr>
            <a:r>
              <a:rPr lang="en-US" sz="1800" dirty="0">
                <a:solidFill>
                  <a:srgbClr val="535352"/>
                </a:solidFill>
                <a:latin typeface="Franklin Gothic Book" panose="020B0503020102020204"/>
                <a:cs typeface="Arial" pitchFamily="34" charset="0"/>
              </a:rPr>
              <a:t>HIVST adopted in the 2016 Burundi National Guidelines </a:t>
            </a:r>
          </a:p>
          <a:p>
            <a:pPr>
              <a:lnSpc>
                <a:spcPct val="95000"/>
              </a:lnSpc>
              <a:buClr>
                <a:srgbClr val="70AD47"/>
              </a:buClr>
              <a:buSzPct val="100000"/>
              <a:buFont typeface="Arial"/>
              <a:buChar char="•"/>
              <a:defRPr/>
            </a:pPr>
            <a:r>
              <a:rPr lang="en-US" sz="1800" dirty="0">
                <a:solidFill>
                  <a:srgbClr val="535352"/>
                </a:solidFill>
                <a:latin typeface="Franklin Gothic Book" panose="020B0503020102020204"/>
                <a:cs typeface="Arial" pitchFamily="34" charset="0"/>
              </a:rPr>
              <a:t>Risk assessment tool developed</a:t>
            </a:r>
          </a:p>
          <a:p>
            <a:pPr>
              <a:lnSpc>
                <a:spcPct val="95000"/>
              </a:lnSpc>
              <a:buClr>
                <a:srgbClr val="70AD47"/>
              </a:buClr>
              <a:buSzPct val="100000"/>
              <a:buFont typeface="Arial"/>
              <a:buChar char="•"/>
              <a:defRPr/>
            </a:pPr>
            <a:r>
              <a:rPr lang="en-US" sz="1800" dirty="0">
                <a:solidFill>
                  <a:srgbClr val="535352"/>
                </a:solidFill>
                <a:latin typeface="Franklin Gothic Book" panose="020B0503020102020204"/>
                <a:cs typeface="Arial" pitchFamily="34" charset="0"/>
              </a:rPr>
              <a:t>KP community consultations held</a:t>
            </a:r>
          </a:p>
          <a:p>
            <a:pPr>
              <a:lnSpc>
                <a:spcPct val="95000"/>
              </a:lnSpc>
              <a:buClr>
                <a:srgbClr val="70AD47"/>
              </a:buClr>
              <a:buSzPct val="100000"/>
              <a:buFont typeface="Arial"/>
              <a:buChar char="•"/>
              <a:defRPr/>
            </a:pPr>
            <a:r>
              <a:rPr lang="en-US" sz="1800" dirty="0">
                <a:solidFill>
                  <a:srgbClr val="535352"/>
                </a:solidFill>
                <a:latin typeface="Franklin Gothic Book" panose="020B0503020102020204"/>
                <a:cs typeface="Arial" pitchFamily="34" charset="0"/>
              </a:rPr>
              <a:t>Peers and health care providers trained to offer and assist with HIVST</a:t>
            </a:r>
          </a:p>
          <a:p>
            <a:pPr>
              <a:lnSpc>
                <a:spcPct val="95000"/>
              </a:lnSpc>
              <a:buClr>
                <a:srgbClr val="70AD47"/>
              </a:buClr>
              <a:buSzPct val="100000"/>
              <a:buFont typeface="Arial"/>
              <a:buChar char="•"/>
              <a:defRPr/>
            </a:pPr>
            <a:r>
              <a:rPr lang="en-US" sz="1800" dirty="0">
                <a:solidFill>
                  <a:srgbClr val="535352"/>
                </a:solidFill>
                <a:latin typeface="Franklin Gothic Book" panose="020B0503020102020204"/>
                <a:cs typeface="Arial" pitchFamily="34" charset="0"/>
              </a:rPr>
              <a:t>Sensitization workshops held targeting MOH officials, local administration, and health care providers </a:t>
            </a:r>
          </a:p>
          <a:p>
            <a:pPr>
              <a:lnSpc>
                <a:spcPct val="95000"/>
              </a:lnSpc>
              <a:buClr>
                <a:srgbClr val="70AD47"/>
              </a:buClr>
              <a:buSzPct val="100000"/>
              <a:buFont typeface="Arial"/>
              <a:buChar char="•"/>
              <a:defRPr/>
            </a:pPr>
            <a:r>
              <a:rPr lang="en-US" sz="1800" dirty="0">
                <a:solidFill>
                  <a:srgbClr val="535352"/>
                </a:solidFill>
                <a:latin typeface="Franklin Gothic Book" panose="020B0503020102020204"/>
                <a:cs typeface="Arial" pitchFamily="34" charset="0"/>
              </a:rPr>
              <a:t>HIVST launched by MOH for 2018 World AIDS Day</a:t>
            </a:r>
          </a:p>
          <a:p>
            <a:pPr>
              <a:lnSpc>
                <a:spcPct val="95000"/>
              </a:lnSpc>
              <a:buClr>
                <a:srgbClr val="70AD47"/>
              </a:buClr>
              <a:buSzPct val="100000"/>
              <a:buFont typeface="Arial"/>
              <a:buChar char="•"/>
              <a:defRPr/>
            </a:pPr>
            <a:r>
              <a:rPr lang="en-US" sz="1800" dirty="0">
                <a:solidFill>
                  <a:srgbClr val="535352"/>
                </a:solidFill>
                <a:latin typeface="Franklin Gothic Book" panose="020B0503020102020204"/>
                <a:cs typeface="Arial" pitchFamily="34" charset="0"/>
              </a:rPr>
              <a:t>Video demonstrating how to use Oraquick produced in the local language</a:t>
            </a:r>
          </a:p>
          <a:p>
            <a:pPr>
              <a:lnSpc>
                <a:spcPct val="95000"/>
              </a:lnSpc>
              <a:buClr>
                <a:srgbClr val="70AD47"/>
              </a:buClr>
              <a:buSzPct val="100000"/>
              <a:buFont typeface="Arial"/>
              <a:buChar char="•"/>
              <a:defRPr/>
            </a:pPr>
            <a:r>
              <a:rPr lang="en-US" sz="1800" dirty="0">
                <a:solidFill>
                  <a:srgbClr val="535352"/>
                </a:solidFill>
                <a:latin typeface="Franklin Gothic Book" panose="020B0503020102020204"/>
                <a:cs typeface="Arial" pitchFamily="34" charset="0"/>
              </a:rPr>
              <a:t>Evaluation conducted after one month of implementation to identify and address gaps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2B232F8-6682-45A6-AF78-8D6DD6BE504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7784" y="1186871"/>
            <a:ext cx="2698626" cy="307030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A199186-AD0D-45AA-AD67-646E7ABC799E}"/>
              </a:ext>
            </a:extLst>
          </p:cNvPr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477" r="21944" b="3"/>
          <a:stretch/>
        </p:blipFill>
        <p:spPr bwMode="auto">
          <a:xfrm>
            <a:off x="6096000" y="1882799"/>
            <a:ext cx="3650939" cy="3595407"/>
          </a:xfrm>
          <a:custGeom>
            <a:avLst/>
            <a:gdLst>
              <a:gd name="connsiteX0" fmla="*/ 1440180 w 2880360"/>
              <a:gd name="connsiteY0" fmla="*/ 0 h 2880360"/>
              <a:gd name="connsiteX1" fmla="*/ 2880360 w 2880360"/>
              <a:gd name="connsiteY1" fmla="*/ 1440180 h 2880360"/>
              <a:gd name="connsiteX2" fmla="*/ 1440180 w 2880360"/>
              <a:gd name="connsiteY2" fmla="*/ 2880360 h 2880360"/>
              <a:gd name="connsiteX3" fmla="*/ 0 w 2880360"/>
              <a:gd name="connsiteY3" fmla="*/ 1440180 h 2880360"/>
              <a:gd name="connsiteX4" fmla="*/ 1440180 w 2880360"/>
              <a:gd name="connsiteY4" fmla="*/ 0 h 2880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80360" h="2880360">
                <a:moveTo>
                  <a:pt x="1440180" y="0"/>
                </a:moveTo>
                <a:cubicBezTo>
                  <a:pt x="2235569" y="0"/>
                  <a:pt x="2880360" y="644791"/>
                  <a:pt x="2880360" y="1440180"/>
                </a:cubicBezTo>
                <a:cubicBezTo>
                  <a:pt x="2880360" y="2235569"/>
                  <a:pt x="2235569" y="2880360"/>
                  <a:pt x="1440180" y="2880360"/>
                </a:cubicBezTo>
                <a:cubicBezTo>
                  <a:pt x="644791" y="2880360"/>
                  <a:pt x="0" y="2235569"/>
                  <a:pt x="0" y="1440180"/>
                </a:cubicBezTo>
                <a:cubicBezTo>
                  <a:pt x="0" y="644791"/>
                  <a:pt x="644791" y="0"/>
                  <a:pt x="1440180" y="0"/>
                </a:cubicBez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2CF8555-7A51-49DA-8634-F7AB605A426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20" r="7839" b="5"/>
          <a:stretch/>
        </p:blipFill>
        <p:spPr>
          <a:xfrm>
            <a:off x="8476675" y="3398013"/>
            <a:ext cx="3715326" cy="2706454"/>
          </a:xfrm>
          <a:custGeom>
            <a:avLst/>
            <a:gdLst>
              <a:gd name="connsiteX0" fmla="*/ 1723644 w 3138912"/>
              <a:gd name="connsiteY0" fmla="*/ 0 h 2660795"/>
              <a:gd name="connsiteX1" fmla="*/ 3053691 w 3138912"/>
              <a:gd name="connsiteY1" fmla="*/ 627247 h 2660795"/>
              <a:gd name="connsiteX2" fmla="*/ 3138912 w 3138912"/>
              <a:gd name="connsiteY2" fmla="*/ 741211 h 2660795"/>
              <a:gd name="connsiteX3" fmla="*/ 3138912 w 3138912"/>
              <a:gd name="connsiteY3" fmla="*/ 2660795 h 2660795"/>
              <a:gd name="connsiteX4" fmla="*/ 278239 w 3138912"/>
              <a:gd name="connsiteY4" fmla="*/ 2660795 h 2660795"/>
              <a:gd name="connsiteX5" fmla="*/ 208035 w 3138912"/>
              <a:gd name="connsiteY5" fmla="*/ 2545235 h 2660795"/>
              <a:gd name="connsiteX6" fmla="*/ 0 w 3138912"/>
              <a:gd name="connsiteY6" fmla="*/ 1723644 h 2660795"/>
              <a:gd name="connsiteX7" fmla="*/ 1723644 w 3138912"/>
              <a:gd name="connsiteY7" fmla="*/ 0 h 266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38912" h="2660795">
                <a:moveTo>
                  <a:pt x="1723644" y="0"/>
                </a:moveTo>
                <a:cubicBezTo>
                  <a:pt x="2259111" y="0"/>
                  <a:pt x="2737550" y="244172"/>
                  <a:pt x="3053691" y="627247"/>
                </a:cubicBezTo>
                <a:lnTo>
                  <a:pt x="3138912" y="741211"/>
                </a:lnTo>
                <a:lnTo>
                  <a:pt x="3138912" y="2660795"/>
                </a:lnTo>
                <a:lnTo>
                  <a:pt x="278239" y="2660795"/>
                </a:lnTo>
                <a:lnTo>
                  <a:pt x="208035" y="2545235"/>
                </a:lnTo>
                <a:cubicBezTo>
                  <a:pt x="75362" y="2301006"/>
                  <a:pt x="0" y="2021126"/>
                  <a:pt x="0" y="1723644"/>
                </a:cubicBezTo>
                <a:cubicBezTo>
                  <a:pt x="0" y="771702"/>
                  <a:pt x="771702" y="0"/>
                  <a:pt x="1723644" y="0"/>
                </a:cubicBezTo>
                <a:close/>
              </a:path>
            </a:pathLst>
          </a:cu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9981408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855F15B-358A-4C55-B0ED-3CC34D182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480" y="274639"/>
            <a:ext cx="10691040" cy="1143000"/>
          </a:xfrm>
        </p:spPr>
        <p:txBody>
          <a:bodyPr>
            <a:normAutofit/>
          </a:bodyPr>
          <a:lstStyle/>
          <a:p>
            <a:r>
              <a:rPr lang="en-US" dirty="0">
                <a:latin typeface="Franklin Gothic Medium" panose="020B0603020102020204" pitchFamily="34" charset="0"/>
              </a:rPr>
              <a:t>Community approach for HIVST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8EE10517-E4AF-425A-ADC3-964DA06B1568}"/>
              </a:ext>
            </a:extLst>
          </p:cNvPr>
          <p:cNvSpPr>
            <a:spLocks/>
          </p:cNvSpPr>
          <p:nvPr/>
        </p:nvSpPr>
        <p:spPr bwMode="auto">
          <a:xfrm>
            <a:off x="10121909" y="1911550"/>
            <a:ext cx="1547679" cy="1571189"/>
          </a:xfrm>
          <a:custGeom>
            <a:avLst/>
            <a:gdLst>
              <a:gd name="T0" fmla="*/ 806 w 1053"/>
              <a:gd name="T1" fmla="*/ 0 h 840"/>
              <a:gd name="T2" fmla="*/ 55 w 1053"/>
              <a:gd name="T3" fmla="*/ 0 h 840"/>
              <a:gd name="T4" fmla="*/ 0 w 1053"/>
              <a:gd name="T5" fmla="*/ 55 h 840"/>
              <a:gd name="T6" fmla="*/ 0 w 1053"/>
              <a:gd name="T7" fmla="*/ 785 h 840"/>
              <a:gd name="T8" fmla="*/ 55 w 1053"/>
              <a:gd name="T9" fmla="*/ 840 h 840"/>
              <a:gd name="T10" fmla="*/ 806 w 1053"/>
              <a:gd name="T11" fmla="*/ 840 h 840"/>
              <a:gd name="T12" fmla="*/ 855 w 1053"/>
              <a:gd name="T13" fmla="*/ 810 h 840"/>
              <a:gd name="T14" fmla="*/ 1045 w 1053"/>
              <a:gd name="T15" fmla="*/ 445 h 840"/>
              <a:gd name="T16" fmla="*/ 1045 w 1053"/>
              <a:gd name="T17" fmla="*/ 395 h 840"/>
              <a:gd name="T18" fmla="*/ 855 w 1053"/>
              <a:gd name="T19" fmla="*/ 30 h 840"/>
              <a:gd name="T20" fmla="*/ 806 w 1053"/>
              <a:gd name="T21" fmla="*/ 0 h 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053" h="840">
                <a:moveTo>
                  <a:pt x="806" y="0"/>
                </a:moveTo>
                <a:cubicBezTo>
                  <a:pt x="55" y="0"/>
                  <a:pt x="55" y="0"/>
                  <a:pt x="55" y="0"/>
                </a:cubicBezTo>
                <a:cubicBezTo>
                  <a:pt x="25" y="0"/>
                  <a:pt x="0" y="25"/>
                  <a:pt x="0" y="55"/>
                </a:cubicBezTo>
                <a:cubicBezTo>
                  <a:pt x="0" y="785"/>
                  <a:pt x="0" y="785"/>
                  <a:pt x="0" y="785"/>
                </a:cubicBezTo>
                <a:cubicBezTo>
                  <a:pt x="0" y="815"/>
                  <a:pt x="25" y="840"/>
                  <a:pt x="55" y="840"/>
                </a:cubicBezTo>
                <a:cubicBezTo>
                  <a:pt x="806" y="840"/>
                  <a:pt x="806" y="840"/>
                  <a:pt x="806" y="840"/>
                </a:cubicBezTo>
                <a:cubicBezTo>
                  <a:pt x="827" y="840"/>
                  <a:pt x="846" y="828"/>
                  <a:pt x="855" y="810"/>
                </a:cubicBezTo>
                <a:cubicBezTo>
                  <a:pt x="1045" y="445"/>
                  <a:pt x="1045" y="445"/>
                  <a:pt x="1045" y="445"/>
                </a:cubicBezTo>
                <a:cubicBezTo>
                  <a:pt x="1053" y="429"/>
                  <a:pt x="1053" y="410"/>
                  <a:pt x="1045" y="395"/>
                </a:cubicBezTo>
                <a:cubicBezTo>
                  <a:pt x="855" y="30"/>
                  <a:pt x="855" y="30"/>
                  <a:pt x="855" y="30"/>
                </a:cubicBezTo>
                <a:cubicBezTo>
                  <a:pt x="846" y="12"/>
                  <a:pt x="827" y="0"/>
                  <a:pt x="806" y="0"/>
                </a:cubicBezTo>
                <a:close/>
              </a:path>
            </a:pathLst>
          </a:custGeom>
          <a:solidFill>
            <a:srgbClr val="5C88DA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Linked to Care and Treatment services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5237B270-6FEE-4FB5-AEC6-4FB3D96AF7D7}"/>
              </a:ext>
            </a:extLst>
          </p:cNvPr>
          <p:cNvSpPr>
            <a:spLocks/>
          </p:cNvSpPr>
          <p:nvPr/>
        </p:nvSpPr>
        <p:spPr bwMode="auto">
          <a:xfrm>
            <a:off x="7947679" y="1911550"/>
            <a:ext cx="2057605" cy="1571189"/>
          </a:xfrm>
          <a:custGeom>
            <a:avLst/>
            <a:gdLst>
              <a:gd name="T0" fmla="*/ 806 w 1053"/>
              <a:gd name="T1" fmla="*/ 0 h 840"/>
              <a:gd name="T2" fmla="*/ 55 w 1053"/>
              <a:gd name="T3" fmla="*/ 0 h 840"/>
              <a:gd name="T4" fmla="*/ 0 w 1053"/>
              <a:gd name="T5" fmla="*/ 55 h 840"/>
              <a:gd name="T6" fmla="*/ 0 w 1053"/>
              <a:gd name="T7" fmla="*/ 785 h 840"/>
              <a:gd name="T8" fmla="*/ 55 w 1053"/>
              <a:gd name="T9" fmla="*/ 840 h 840"/>
              <a:gd name="T10" fmla="*/ 806 w 1053"/>
              <a:gd name="T11" fmla="*/ 840 h 840"/>
              <a:gd name="T12" fmla="*/ 855 w 1053"/>
              <a:gd name="T13" fmla="*/ 810 h 840"/>
              <a:gd name="T14" fmla="*/ 1045 w 1053"/>
              <a:gd name="T15" fmla="*/ 445 h 840"/>
              <a:gd name="T16" fmla="*/ 1045 w 1053"/>
              <a:gd name="T17" fmla="*/ 395 h 840"/>
              <a:gd name="T18" fmla="*/ 855 w 1053"/>
              <a:gd name="T19" fmla="*/ 30 h 840"/>
              <a:gd name="T20" fmla="*/ 806 w 1053"/>
              <a:gd name="T21" fmla="*/ 0 h 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053" h="840">
                <a:moveTo>
                  <a:pt x="806" y="0"/>
                </a:moveTo>
                <a:cubicBezTo>
                  <a:pt x="55" y="0"/>
                  <a:pt x="55" y="0"/>
                  <a:pt x="55" y="0"/>
                </a:cubicBezTo>
                <a:cubicBezTo>
                  <a:pt x="25" y="0"/>
                  <a:pt x="0" y="25"/>
                  <a:pt x="0" y="55"/>
                </a:cubicBezTo>
                <a:cubicBezTo>
                  <a:pt x="0" y="785"/>
                  <a:pt x="0" y="785"/>
                  <a:pt x="0" y="785"/>
                </a:cubicBezTo>
                <a:cubicBezTo>
                  <a:pt x="0" y="815"/>
                  <a:pt x="25" y="840"/>
                  <a:pt x="55" y="840"/>
                </a:cubicBezTo>
                <a:cubicBezTo>
                  <a:pt x="806" y="840"/>
                  <a:pt x="806" y="840"/>
                  <a:pt x="806" y="840"/>
                </a:cubicBezTo>
                <a:cubicBezTo>
                  <a:pt x="827" y="840"/>
                  <a:pt x="846" y="828"/>
                  <a:pt x="855" y="810"/>
                </a:cubicBezTo>
                <a:cubicBezTo>
                  <a:pt x="1045" y="445"/>
                  <a:pt x="1045" y="445"/>
                  <a:pt x="1045" y="445"/>
                </a:cubicBezTo>
                <a:cubicBezTo>
                  <a:pt x="1053" y="429"/>
                  <a:pt x="1053" y="410"/>
                  <a:pt x="1045" y="395"/>
                </a:cubicBezTo>
                <a:cubicBezTo>
                  <a:pt x="855" y="30"/>
                  <a:pt x="855" y="30"/>
                  <a:pt x="855" y="30"/>
                </a:cubicBezTo>
                <a:cubicBezTo>
                  <a:pt x="846" y="12"/>
                  <a:pt x="827" y="0"/>
                  <a:pt x="806" y="0"/>
                </a:cubicBezTo>
                <a:close/>
              </a:path>
            </a:pathLst>
          </a:custGeom>
          <a:solidFill>
            <a:srgbClr val="5C88DA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Test reactive: </a:t>
            </a:r>
            <a:b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</a:b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Referral to DIC or 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</a:b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HTC services for confirmatory test</a:t>
            </a:r>
          </a:p>
        </p:txBody>
      </p:sp>
      <p:sp>
        <p:nvSpPr>
          <p:cNvPr id="8" name="Freeform 9">
            <a:extLst>
              <a:ext uri="{FF2B5EF4-FFF2-40B4-BE49-F238E27FC236}">
                <a16:creationId xmlns:a16="http://schemas.microsoft.com/office/drawing/2014/main" id="{A1A87BCE-2BD8-4F95-91ED-99069D572DF7}"/>
              </a:ext>
            </a:extLst>
          </p:cNvPr>
          <p:cNvSpPr>
            <a:spLocks/>
          </p:cNvSpPr>
          <p:nvPr/>
        </p:nvSpPr>
        <p:spPr bwMode="auto">
          <a:xfrm>
            <a:off x="5630560" y="3660342"/>
            <a:ext cx="1665986" cy="827511"/>
          </a:xfrm>
          <a:custGeom>
            <a:avLst/>
            <a:gdLst>
              <a:gd name="T0" fmla="*/ 807 w 1053"/>
              <a:gd name="T1" fmla="*/ 0 h 840"/>
              <a:gd name="T2" fmla="*/ 55 w 1053"/>
              <a:gd name="T3" fmla="*/ 0 h 840"/>
              <a:gd name="T4" fmla="*/ 0 w 1053"/>
              <a:gd name="T5" fmla="*/ 55 h 840"/>
              <a:gd name="T6" fmla="*/ 0 w 1053"/>
              <a:gd name="T7" fmla="*/ 785 h 840"/>
              <a:gd name="T8" fmla="*/ 55 w 1053"/>
              <a:gd name="T9" fmla="*/ 840 h 840"/>
              <a:gd name="T10" fmla="*/ 807 w 1053"/>
              <a:gd name="T11" fmla="*/ 840 h 840"/>
              <a:gd name="T12" fmla="*/ 855 w 1053"/>
              <a:gd name="T13" fmla="*/ 810 h 840"/>
              <a:gd name="T14" fmla="*/ 1045 w 1053"/>
              <a:gd name="T15" fmla="*/ 445 h 840"/>
              <a:gd name="T16" fmla="*/ 1045 w 1053"/>
              <a:gd name="T17" fmla="*/ 395 h 840"/>
              <a:gd name="T18" fmla="*/ 855 w 1053"/>
              <a:gd name="T19" fmla="*/ 30 h 840"/>
              <a:gd name="T20" fmla="*/ 807 w 1053"/>
              <a:gd name="T21" fmla="*/ 0 h 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053" h="840">
                <a:moveTo>
                  <a:pt x="807" y="0"/>
                </a:moveTo>
                <a:cubicBezTo>
                  <a:pt x="55" y="0"/>
                  <a:pt x="55" y="0"/>
                  <a:pt x="55" y="0"/>
                </a:cubicBezTo>
                <a:cubicBezTo>
                  <a:pt x="25" y="0"/>
                  <a:pt x="0" y="25"/>
                  <a:pt x="0" y="55"/>
                </a:cubicBezTo>
                <a:cubicBezTo>
                  <a:pt x="0" y="785"/>
                  <a:pt x="0" y="785"/>
                  <a:pt x="0" y="785"/>
                </a:cubicBezTo>
                <a:cubicBezTo>
                  <a:pt x="0" y="815"/>
                  <a:pt x="25" y="840"/>
                  <a:pt x="55" y="840"/>
                </a:cubicBezTo>
                <a:cubicBezTo>
                  <a:pt x="807" y="840"/>
                  <a:pt x="807" y="840"/>
                  <a:pt x="807" y="840"/>
                </a:cubicBezTo>
                <a:cubicBezTo>
                  <a:pt x="827" y="840"/>
                  <a:pt x="846" y="828"/>
                  <a:pt x="855" y="810"/>
                </a:cubicBezTo>
                <a:cubicBezTo>
                  <a:pt x="1045" y="445"/>
                  <a:pt x="1045" y="445"/>
                  <a:pt x="1045" y="445"/>
                </a:cubicBezTo>
                <a:cubicBezTo>
                  <a:pt x="1053" y="429"/>
                  <a:pt x="1053" y="410"/>
                  <a:pt x="1045" y="395"/>
                </a:cubicBezTo>
                <a:cubicBezTo>
                  <a:pt x="855" y="30"/>
                  <a:pt x="855" y="30"/>
                  <a:pt x="855" y="30"/>
                </a:cubicBezTo>
                <a:cubicBezTo>
                  <a:pt x="846" y="12"/>
                  <a:pt x="827" y="0"/>
                  <a:pt x="807" y="0"/>
                </a:cubicBezTo>
                <a:close/>
              </a:path>
            </a:pathLst>
          </a:custGeom>
          <a:solidFill>
            <a:srgbClr val="8246A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Private testing 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</a:b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at DIC</a:t>
            </a:r>
          </a:p>
        </p:txBody>
      </p:sp>
      <p:sp>
        <p:nvSpPr>
          <p:cNvPr id="9" name="Freeform 7">
            <a:extLst>
              <a:ext uri="{FF2B5EF4-FFF2-40B4-BE49-F238E27FC236}">
                <a16:creationId xmlns:a16="http://schemas.microsoft.com/office/drawing/2014/main" id="{B0658ADE-383B-4523-9CAD-D4F64013BF62}"/>
              </a:ext>
            </a:extLst>
          </p:cNvPr>
          <p:cNvSpPr>
            <a:spLocks/>
          </p:cNvSpPr>
          <p:nvPr/>
        </p:nvSpPr>
        <p:spPr bwMode="auto">
          <a:xfrm>
            <a:off x="3685773" y="3861838"/>
            <a:ext cx="1764162" cy="1371600"/>
          </a:xfrm>
          <a:custGeom>
            <a:avLst/>
            <a:gdLst>
              <a:gd name="T0" fmla="*/ 806 w 1053"/>
              <a:gd name="T1" fmla="*/ 0 h 840"/>
              <a:gd name="T2" fmla="*/ 55 w 1053"/>
              <a:gd name="T3" fmla="*/ 0 h 840"/>
              <a:gd name="T4" fmla="*/ 0 w 1053"/>
              <a:gd name="T5" fmla="*/ 55 h 840"/>
              <a:gd name="T6" fmla="*/ 0 w 1053"/>
              <a:gd name="T7" fmla="*/ 785 h 840"/>
              <a:gd name="T8" fmla="*/ 55 w 1053"/>
              <a:gd name="T9" fmla="*/ 840 h 840"/>
              <a:gd name="T10" fmla="*/ 806 w 1053"/>
              <a:gd name="T11" fmla="*/ 840 h 840"/>
              <a:gd name="T12" fmla="*/ 855 w 1053"/>
              <a:gd name="T13" fmla="*/ 810 h 840"/>
              <a:gd name="T14" fmla="*/ 1045 w 1053"/>
              <a:gd name="T15" fmla="*/ 445 h 840"/>
              <a:gd name="T16" fmla="*/ 1045 w 1053"/>
              <a:gd name="T17" fmla="*/ 395 h 840"/>
              <a:gd name="T18" fmla="*/ 855 w 1053"/>
              <a:gd name="T19" fmla="*/ 30 h 840"/>
              <a:gd name="T20" fmla="*/ 806 w 1053"/>
              <a:gd name="T21" fmla="*/ 0 h 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053" h="840">
                <a:moveTo>
                  <a:pt x="806" y="0"/>
                </a:moveTo>
                <a:cubicBezTo>
                  <a:pt x="55" y="0"/>
                  <a:pt x="55" y="0"/>
                  <a:pt x="55" y="0"/>
                </a:cubicBezTo>
                <a:cubicBezTo>
                  <a:pt x="25" y="0"/>
                  <a:pt x="0" y="25"/>
                  <a:pt x="0" y="55"/>
                </a:cubicBezTo>
                <a:cubicBezTo>
                  <a:pt x="0" y="785"/>
                  <a:pt x="0" y="785"/>
                  <a:pt x="0" y="785"/>
                </a:cubicBezTo>
                <a:cubicBezTo>
                  <a:pt x="0" y="815"/>
                  <a:pt x="25" y="840"/>
                  <a:pt x="55" y="840"/>
                </a:cubicBezTo>
                <a:cubicBezTo>
                  <a:pt x="806" y="840"/>
                  <a:pt x="806" y="840"/>
                  <a:pt x="806" y="840"/>
                </a:cubicBezTo>
                <a:cubicBezTo>
                  <a:pt x="827" y="840"/>
                  <a:pt x="846" y="828"/>
                  <a:pt x="855" y="810"/>
                </a:cubicBezTo>
                <a:cubicBezTo>
                  <a:pt x="1045" y="445"/>
                  <a:pt x="1045" y="445"/>
                  <a:pt x="1045" y="445"/>
                </a:cubicBezTo>
                <a:cubicBezTo>
                  <a:pt x="1053" y="429"/>
                  <a:pt x="1053" y="410"/>
                  <a:pt x="1045" y="395"/>
                </a:cubicBezTo>
                <a:cubicBezTo>
                  <a:pt x="855" y="30"/>
                  <a:pt x="855" y="30"/>
                  <a:pt x="855" y="30"/>
                </a:cubicBezTo>
                <a:cubicBezTo>
                  <a:pt x="846" y="12"/>
                  <a:pt x="827" y="0"/>
                  <a:pt x="806" y="0"/>
                </a:cubicBezTo>
                <a:close/>
              </a:path>
            </a:pathLst>
          </a:custGeom>
          <a:solidFill>
            <a:srgbClr val="8246A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Drop in center based testing</a:t>
            </a:r>
          </a:p>
        </p:txBody>
      </p:sp>
      <p:sp>
        <p:nvSpPr>
          <p:cNvPr id="10" name="Freeform 11">
            <a:extLst>
              <a:ext uri="{FF2B5EF4-FFF2-40B4-BE49-F238E27FC236}">
                <a16:creationId xmlns:a16="http://schemas.microsoft.com/office/drawing/2014/main" id="{E2EEEC42-0CA0-4DB7-BF10-A8164A127B5B}"/>
              </a:ext>
            </a:extLst>
          </p:cNvPr>
          <p:cNvSpPr>
            <a:spLocks/>
          </p:cNvSpPr>
          <p:nvPr/>
        </p:nvSpPr>
        <p:spPr bwMode="auto">
          <a:xfrm>
            <a:off x="2569018" y="2657733"/>
            <a:ext cx="1092675" cy="1878221"/>
          </a:xfrm>
          <a:custGeom>
            <a:avLst/>
            <a:gdLst>
              <a:gd name="T0" fmla="*/ 807 w 1053"/>
              <a:gd name="T1" fmla="*/ 0 h 840"/>
              <a:gd name="T2" fmla="*/ 55 w 1053"/>
              <a:gd name="T3" fmla="*/ 0 h 840"/>
              <a:gd name="T4" fmla="*/ 0 w 1053"/>
              <a:gd name="T5" fmla="*/ 55 h 840"/>
              <a:gd name="T6" fmla="*/ 0 w 1053"/>
              <a:gd name="T7" fmla="*/ 785 h 840"/>
              <a:gd name="T8" fmla="*/ 55 w 1053"/>
              <a:gd name="T9" fmla="*/ 840 h 840"/>
              <a:gd name="T10" fmla="*/ 807 w 1053"/>
              <a:gd name="T11" fmla="*/ 840 h 840"/>
              <a:gd name="T12" fmla="*/ 855 w 1053"/>
              <a:gd name="T13" fmla="*/ 810 h 840"/>
              <a:gd name="T14" fmla="*/ 1045 w 1053"/>
              <a:gd name="T15" fmla="*/ 445 h 840"/>
              <a:gd name="T16" fmla="*/ 1045 w 1053"/>
              <a:gd name="T17" fmla="*/ 395 h 840"/>
              <a:gd name="T18" fmla="*/ 855 w 1053"/>
              <a:gd name="T19" fmla="*/ 30 h 840"/>
              <a:gd name="T20" fmla="*/ 807 w 1053"/>
              <a:gd name="T21" fmla="*/ 0 h 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053" h="840">
                <a:moveTo>
                  <a:pt x="807" y="0"/>
                </a:moveTo>
                <a:cubicBezTo>
                  <a:pt x="55" y="0"/>
                  <a:pt x="55" y="0"/>
                  <a:pt x="55" y="0"/>
                </a:cubicBezTo>
                <a:cubicBezTo>
                  <a:pt x="25" y="0"/>
                  <a:pt x="0" y="25"/>
                  <a:pt x="0" y="55"/>
                </a:cubicBezTo>
                <a:cubicBezTo>
                  <a:pt x="0" y="785"/>
                  <a:pt x="0" y="785"/>
                  <a:pt x="0" y="785"/>
                </a:cubicBezTo>
                <a:cubicBezTo>
                  <a:pt x="0" y="815"/>
                  <a:pt x="25" y="840"/>
                  <a:pt x="55" y="840"/>
                </a:cubicBezTo>
                <a:cubicBezTo>
                  <a:pt x="807" y="840"/>
                  <a:pt x="807" y="840"/>
                  <a:pt x="807" y="840"/>
                </a:cubicBezTo>
                <a:cubicBezTo>
                  <a:pt x="827" y="840"/>
                  <a:pt x="846" y="828"/>
                  <a:pt x="855" y="810"/>
                </a:cubicBezTo>
                <a:cubicBezTo>
                  <a:pt x="1045" y="445"/>
                  <a:pt x="1045" y="445"/>
                  <a:pt x="1045" y="445"/>
                </a:cubicBezTo>
                <a:cubicBezTo>
                  <a:pt x="1053" y="429"/>
                  <a:pt x="1053" y="410"/>
                  <a:pt x="1045" y="395"/>
                </a:cubicBezTo>
                <a:cubicBezTo>
                  <a:pt x="855" y="30"/>
                  <a:pt x="855" y="30"/>
                  <a:pt x="855" y="30"/>
                </a:cubicBezTo>
                <a:cubicBezTo>
                  <a:pt x="846" y="12"/>
                  <a:pt x="827" y="0"/>
                  <a:pt x="807" y="0"/>
                </a:cubicBezTo>
                <a:close/>
              </a:path>
            </a:pathLst>
          </a:custGeom>
          <a:solidFill>
            <a:srgbClr val="E03C31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Uptake 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</a:b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of HIV self-testing using Ora Quick</a:t>
            </a:r>
          </a:p>
        </p:txBody>
      </p:sp>
      <p:sp>
        <p:nvSpPr>
          <p:cNvPr id="11" name="Freeform 13">
            <a:extLst>
              <a:ext uri="{FF2B5EF4-FFF2-40B4-BE49-F238E27FC236}">
                <a16:creationId xmlns:a16="http://schemas.microsoft.com/office/drawing/2014/main" id="{AE558CF9-2A7A-4920-A67A-23B1695E9064}"/>
              </a:ext>
            </a:extLst>
          </p:cNvPr>
          <p:cNvSpPr>
            <a:spLocks/>
          </p:cNvSpPr>
          <p:nvPr/>
        </p:nvSpPr>
        <p:spPr bwMode="auto">
          <a:xfrm>
            <a:off x="576112" y="2715721"/>
            <a:ext cx="1878867" cy="1786730"/>
          </a:xfrm>
          <a:custGeom>
            <a:avLst/>
            <a:gdLst>
              <a:gd name="T0" fmla="*/ 807 w 1053"/>
              <a:gd name="T1" fmla="*/ 0 h 840"/>
              <a:gd name="T2" fmla="*/ 55 w 1053"/>
              <a:gd name="T3" fmla="*/ 0 h 840"/>
              <a:gd name="T4" fmla="*/ 0 w 1053"/>
              <a:gd name="T5" fmla="*/ 55 h 840"/>
              <a:gd name="T6" fmla="*/ 0 w 1053"/>
              <a:gd name="T7" fmla="*/ 785 h 840"/>
              <a:gd name="T8" fmla="*/ 55 w 1053"/>
              <a:gd name="T9" fmla="*/ 840 h 840"/>
              <a:gd name="T10" fmla="*/ 807 w 1053"/>
              <a:gd name="T11" fmla="*/ 840 h 840"/>
              <a:gd name="T12" fmla="*/ 856 w 1053"/>
              <a:gd name="T13" fmla="*/ 810 h 840"/>
              <a:gd name="T14" fmla="*/ 1045 w 1053"/>
              <a:gd name="T15" fmla="*/ 445 h 840"/>
              <a:gd name="T16" fmla="*/ 1045 w 1053"/>
              <a:gd name="T17" fmla="*/ 395 h 840"/>
              <a:gd name="T18" fmla="*/ 856 w 1053"/>
              <a:gd name="T19" fmla="*/ 30 h 840"/>
              <a:gd name="T20" fmla="*/ 807 w 1053"/>
              <a:gd name="T21" fmla="*/ 0 h 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053" h="840">
                <a:moveTo>
                  <a:pt x="807" y="0"/>
                </a:moveTo>
                <a:cubicBezTo>
                  <a:pt x="55" y="0"/>
                  <a:pt x="55" y="0"/>
                  <a:pt x="55" y="0"/>
                </a:cubicBezTo>
                <a:cubicBezTo>
                  <a:pt x="25" y="0"/>
                  <a:pt x="0" y="25"/>
                  <a:pt x="0" y="55"/>
                </a:cubicBezTo>
                <a:cubicBezTo>
                  <a:pt x="0" y="785"/>
                  <a:pt x="0" y="785"/>
                  <a:pt x="0" y="785"/>
                </a:cubicBezTo>
                <a:cubicBezTo>
                  <a:pt x="0" y="815"/>
                  <a:pt x="25" y="840"/>
                  <a:pt x="55" y="840"/>
                </a:cubicBezTo>
                <a:cubicBezTo>
                  <a:pt x="807" y="840"/>
                  <a:pt x="807" y="840"/>
                  <a:pt x="807" y="840"/>
                </a:cubicBezTo>
                <a:cubicBezTo>
                  <a:pt x="827" y="840"/>
                  <a:pt x="846" y="828"/>
                  <a:pt x="856" y="810"/>
                </a:cubicBezTo>
                <a:cubicBezTo>
                  <a:pt x="1045" y="445"/>
                  <a:pt x="1045" y="445"/>
                  <a:pt x="1045" y="445"/>
                </a:cubicBezTo>
                <a:cubicBezTo>
                  <a:pt x="1053" y="429"/>
                  <a:pt x="1053" y="410"/>
                  <a:pt x="1045" y="395"/>
                </a:cubicBezTo>
                <a:cubicBezTo>
                  <a:pt x="856" y="30"/>
                  <a:pt x="856" y="30"/>
                  <a:pt x="856" y="30"/>
                </a:cubicBezTo>
                <a:cubicBezTo>
                  <a:pt x="846" y="12"/>
                  <a:pt x="827" y="0"/>
                  <a:pt x="807" y="0"/>
                </a:cubicBezTo>
                <a:close/>
              </a:path>
            </a:pathLst>
          </a:custGeom>
          <a:solidFill>
            <a:srgbClr val="CBA052"/>
          </a:solidFill>
          <a:ln>
            <a:noFill/>
          </a:ln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Clients reached through regular outreach activities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D976DD58-2F6E-49B8-9DF4-0C72F63328BE}"/>
              </a:ext>
            </a:extLst>
          </p:cNvPr>
          <p:cNvSpPr>
            <a:spLocks/>
          </p:cNvSpPr>
          <p:nvPr/>
        </p:nvSpPr>
        <p:spPr bwMode="auto">
          <a:xfrm>
            <a:off x="3666200" y="1832444"/>
            <a:ext cx="1775499" cy="1371600"/>
          </a:xfrm>
          <a:custGeom>
            <a:avLst/>
            <a:gdLst>
              <a:gd name="T0" fmla="*/ 807 w 1053"/>
              <a:gd name="T1" fmla="*/ 0 h 840"/>
              <a:gd name="T2" fmla="*/ 55 w 1053"/>
              <a:gd name="T3" fmla="*/ 0 h 840"/>
              <a:gd name="T4" fmla="*/ 0 w 1053"/>
              <a:gd name="T5" fmla="*/ 55 h 840"/>
              <a:gd name="T6" fmla="*/ 0 w 1053"/>
              <a:gd name="T7" fmla="*/ 785 h 840"/>
              <a:gd name="T8" fmla="*/ 55 w 1053"/>
              <a:gd name="T9" fmla="*/ 840 h 840"/>
              <a:gd name="T10" fmla="*/ 807 w 1053"/>
              <a:gd name="T11" fmla="*/ 840 h 840"/>
              <a:gd name="T12" fmla="*/ 855 w 1053"/>
              <a:gd name="T13" fmla="*/ 810 h 840"/>
              <a:gd name="T14" fmla="*/ 1045 w 1053"/>
              <a:gd name="T15" fmla="*/ 445 h 840"/>
              <a:gd name="T16" fmla="*/ 1045 w 1053"/>
              <a:gd name="T17" fmla="*/ 395 h 840"/>
              <a:gd name="T18" fmla="*/ 855 w 1053"/>
              <a:gd name="T19" fmla="*/ 30 h 840"/>
              <a:gd name="T20" fmla="*/ 807 w 1053"/>
              <a:gd name="T21" fmla="*/ 0 h 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053" h="840">
                <a:moveTo>
                  <a:pt x="807" y="0"/>
                </a:moveTo>
                <a:cubicBezTo>
                  <a:pt x="55" y="0"/>
                  <a:pt x="55" y="0"/>
                  <a:pt x="55" y="0"/>
                </a:cubicBezTo>
                <a:cubicBezTo>
                  <a:pt x="25" y="0"/>
                  <a:pt x="0" y="25"/>
                  <a:pt x="0" y="55"/>
                </a:cubicBezTo>
                <a:cubicBezTo>
                  <a:pt x="0" y="785"/>
                  <a:pt x="0" y="785"/>
                  <a:pt x="0" y="785"/>
                </a:cubicBezTo>
                <a:cubicBezTo>
                  <a:pt x="0" y="815"/>
                  <a:pt x="25" y="840"/>
                  <a:pt x="55" y="840"/>
                </a:cubicBezTo>
                <a:cubicBezTo>
                  <a:pt x="807" y="840"/>
                  <a:pt x="807" y="840"/>
                  <a:pt x="807" y="840"/>
                </a:cubicBezTo>
                <a:cubicBezTo>
                  <a:pt x="827" y="840"/>
                  <a:pt x="846" y="828"/>
                  <a:pt x="855" y="810"/>
                </a:cubicBezTo>
                <a:cubicBezTo>
                  <a:pt x="1045" y="445"/>
                  <a:pt x="1045" y="445"/>
                  <a:pt x="1045" y="445"/>
                </a:cubicBezTo>
                <a:cubicBezTo>
                  <a:pt x="1053" y="429"/>
                  <a:pt x="1053" y="410"/>
                  <a:pt x="1045" y="395"/>
                </a:cubicBezTo>
                <a:cubicBezTo>
                  <a:pt x="855" y="30"/>
                  <a:pt x="855" y="30"/>
                  <a:pt x="855" y="30"/>
                </a:cubicBezTo>
                <a:cubicBezTo>
                  <a:pt x="846" y="12"/>
                  <a:pt x="827" y="0"/>
                  <a:pt x="807" y="0"/>
                </a:cubicBezTo>
                <a:close/>
              </a:path>
            </a:pathLst>
          </a:custGeom>
          <a:solidFill>
            <a:srgbClr val="8A8D4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Peer outreach worker provides test kit</a:t>
            </a:r>
          </a:p>
        </p:txBody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486E9A62-3AFF-41E9-9AE0-0203576D8EA9}"/>
              </a:ext>
            </a:extLst>
          </p:cNvPr>
          <p:cNvSpPr>
            <a:spLocks/>
          </p:cNvSpPr>
          <p:nvPr/>
        </p:nvSpPr>
        <p:spPr bwMode="auto">
          <a:xfrm>
            <a:off x="5630560" y="4573471"/>
            <a:ext cx="1665986" cy="1236395"/>
          </a:xfrm>
          <a:custGeom>
            <a:avLst/>
            <a:gdLst>
              <a:gd name="T0" fmla="*/ 807 w 1053"/>
              <a:gd name="T1" fmla="*/ 0 h 840"/>
              <a:gd name="T2" fmla="*/ 55 w 1053"/>
              <a:gd name="T3" fmla="*/ 0 h 840"/>
              <a:gd name="T4" fmla="*/ 0 w 1053"/>
              <a:gd name="T5" fmla="*/ 55 h 840"/>
              <a:gd name="T6" fmla="*/ 0 w 1053"/>
              <a:gd name="T7" fmla="*/ 785 h 840"/>
              <a:gd name="T8" fmla="*/ 55 w 1053"/>
              <a:gd name="T9" fmla="*/ 840 h 840"/>
              <a:gd name="T10" fmla="*/ 807 w 1053"/>
              <a:gd name="T11" fmla="*/ 840 h 840"/>
              <a:gd name="T12" fmla="*/ 856 w 1053"/>
              <a:gd name="T13" fmla="*/ 810 h 840"/>
              <a:gd name="T14" fmla="*/ 1045 w 1053"/>
              <a:gd name="T15" fmla="*/ 445 h 840"/>
              <a:gd name="T16" fmla="*/ 1045 w 1053"/>
              <a:gd name="T17" fmla="*/ 395 h 840"/>
              <a:gd name="T18" fmla="*/ 856 w 1053"/>
              <a:gd name="T19" fmla="*/ 30 h 840"/>
              <a:gd name="T20" fmla="*/ 807 w 1053"/>
              <a:gd name="T21" fmla="*/ 0 h 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053" h="840">
                <a:moveTo>
                  <a:pt x="807" y="0"/>
                </a:moveTo>
                <a:cubicBezTo>
                  <a:pt x="55" y="0"/>
                  <a:pt x="55" y="0"/>
                  <a:pt x="55" y="0"/>
                </a:cubicBezTo>
                <a:cubicBezTo>
                  <a:pt x="25" y="0"/>
                  <a:pt x="0" y="25"/>
                  <a:pt x="0" y="55"/>
                </a:cubicBezTo>
                <a:cubicBezTo>
                  <a:pt x="0" y="785"/>
                  <a:pt x="0" y="785"/>
                  <a:pt x="0" y="785"/>
                </a:cubicBezTo>
                <a:cubicBezTo>
                  <a:pt x="0" y="815"/>
                  <a:pt x="25" y="840"/>
                  <a:pt x="55" y="840"/>
                </a:cubicBezTo>
                <a:cubicBezTo>
                  <a:pt x="807" y="840"/>
                  <a:pt x="807" y="840"/>
                  <a:pt x="807" y="840"/>
                </a:cubicBezTo>
                <a:cubicBezTo>
                  <a:pt x="827" y="840"/>
                  <a:pt x="846" y="828"/>
                  <a:pt x="856" y="810"/>
                </a:cubicBezTo>
                <a:cubicBezTo>
                  <a:pt x="1045" y="445"/>
                  <a:pt x="1045" y="445"/>
                  <a:pt x="1045" y="445"/>
                </a:cubicBezTo>
                <a:cubicBezTo>
                  <a:pt x="1053" y="429"/>
                  <a:pt x="1053" y="410"/>
                  <a:pt x="1045" y="395"/>
                </a:cubicBezTo>
                <a:cubicBezTo>
                  <a:pt x="856" y="30"/>
                  <a:pt x="856" y="30"/>
                  <a:pt x="856" y="30"/>
                </a:cubicBezTo>
                <a:cubicBezTo>
                  <a:pt x="846" y="12"/>
                  <a:pt x="827" y="0"/>
                  <a:pt x="807" y="0"/>
                </a:cubicBezTo>
                <a:close/>
              </a:path>
            </a:pathLst>
          </a:custGeom>
          <a:solidFill>
            <a:srgbClr val="8246A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DIC staff- facilitated 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</a:b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testing</a:t>
            </a:r>
          </a:p>
        </p:txBody>
      </p:sp>
      <p:sp>
        <p:nvSpPr>
          <p:cNvPr id="14" name="Freeform 9">
            <a:extLst>
              <a:ext uri="{FF2B5EF4-FFF2-40B4-BE49-F238E27FC236}">
                <a16:creationId xmlns:a16="http://schemas.microsoft.com/office/drawing/2014/main" id="{CAB4854F-64DD-41FD-8539-17F2BA544143}"/>
              </a:ext>
            </a:extLst>
          </p:cNvPr>
          <p:cNvSpPr>
            <a:spLocks/>
          </p:cNvSpPr>
          <p:nvPr/>
        </p:nvSpPr>
        <p:spPr bwMode="auto">
          <a:xfrm>
            <a:off x="5617028" y="2566734"/>
            <a:ext cx="1679518" cy="959525"/>
          </a:xfrm>
          <a:custGeom>
            <a:avLst/>
            <a:gdLst>
              <a:gd name="T0" fmla="*/ 807 w 1053"/>
              <a:gd name="T1" fmla="*/ 0 h 840"/>
              <a:gd name="T2" fmla="*/ 55 w 1053"/>
              <a:gd name="T3" fmla="*/ 0 h 840"/>
              <a:gd name="T4" fmla="*/ 0 w 1053"/>
              <a:gd name="T5" fmla="*/ 55 h 840"/>
              <a:gd name="T6" fmla="*/ 0 w 1053"/>
              <a:gd name="T7" fmla="*/ 785 h 840"/>
              <a:gd name="T8" fmla="*/ 55 w 1053"/>
              <a:gd name="T9" fmla="*/ 840 h 840"/>
              <a:gd name="T10" fmla="*/ 807 w 1053"/>
              <a:gd name="T11" fmla="*/ 840 h 840"/>
              <a:gd name="T12" fmla="*/ 855 w 1053"/>
              <a:gd name="T13" fmla="*/ 810 h 840"/>
              <a:gd name="T14" fmla="*/ 1045 w 1053"/>
              <a:gd name="T15" fmla="*/ 445 h 840"/>
              <a:gd name="T16" fmla="*/ 1045 w 1053"/>
              <a:gd name="T17" fmla="*/ 395 h 840"/>
              <a:gd name="T18" fmla="*/ 855 w 1053"/>
              <a:gd name="T19" fmla="*/ 30 h 840"/>
              <a:gd name="T20" fmla="*/ 807 w 1053"/>
              <a:gd name="T21" fmla="*/ 0 h 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053" h="840">
                <a:moveTo>
                  <a:pt x="807" y="0"/>
                </a:moveTo>
                <a:cubicBezTo>
                  <a:pt x="55" y="0"/>
                  <a:pt x="55" y="0"/>
                  <a:pt x="55" y="0"/>
                </a:cubicBezTo>
                <a:cubicBezTo>
                  <a:pt x="25" y="0"/>
                  <a:pt x="0" y="25"/>
                  <a:pt x="0" y="55"/>
                </a:cubicBezTo>
                <a:cubicBezTo>
                  <a:pt x="0" y="785"/>
                  <a:pt x="0" y="785"/>
                  <a:pt x="0" y="785"/>
                </a:cubicBezTo>
                <a:cubicBezTo>
                  <a:pt x="0" y="815"/>
                  <a:pt x="25" y="840"/>
                  <a:pt x="55" y="840"/>
                </a:cubicBezTo>
                <a:cubicBezTo>
                  <a:pt x="807" y="840"/>
                  <a:pt x="807" y="840"/>
                  <a:pt x="807" y="840"/>
                </a:cubicBezTo>
                <a:cubicBezTo>
                  <a:pt x="827" y="840"/>
                  <a:pt x="846" y="828"/>
                  <a:pt x="855" y="810"/>
                </a:cubicBezTo>
                <a:cubicBezTo>
                  <a:pt x="1045" y="445"/>
                  <a:pt x="1045" y="445"/>
                  <a:pt x="1045" y="445"/>
                </a:cubicBezTo>
                <a:cubicBezTo>
                  <a:pt x="1053" y="429"/>
                  <a:pt x="1053" y="410"/>
                  <a:pt x="1045" y="395"/>
                </a:cubicBezTo>
                <a:cubicBezTo>
                  <a:pt x="855" y="30"/>
                  <a:pt x="855" y="30"/>
                  <a:pt x="855" y="30"/>
                </a:cubicBezTo>
                <a:cubicBezTo>
                  <a:pt x="846" y="12"/>
                  <a:pt x="827" y="0"/>
                  <a:pt x="807" y="0"/>
                </a:cubicBezTo>
                <a:close/>
              </a:path>
            </a:pathLst>
          </a:custGeom>
          <a:solidFill>
            <a:srgbClr val="8A8D4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Private testing 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</a:b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at preferred location</a:t>
            </a:r>
          </a:p>
        </p:txBody>
      </p:sp>
      <p:sp>
        <p:nvSpPr>
          <p:cNvPr id="15" name="Freeform 9">
            <a:extLst>
              <a:ext uri="{FF2B5EF4-FFF2-40B4-BE49-F238E27FC236}">
                <a16:creationId xmlns:a16="http://schemas.microsoft.com/office/drawing/2014/main" id="{6168A2E3-CFCB-4FCD-80DA-EADF4BBF9E50}"/>
              </a:ext>
            </a:extLst>
          </p:cNvPr>
          <p:cNvSpPr>
            <a:spLocks/>
          </p:cNvSpPr>
          <p:nvPr/>
        </p:nvSpPr>
        <p:spPr bwMode="auto">
          <a:xfrm>
            <a:off x="5624484" y="1439245"/>
            <a:ext cx="1672062" cy="1012744"/>
          </a:xfrm>
          <a:custGeom>
            <a:avLst/>
            <a:gdLst>
              <a:gd name="T0" fmla="*/ 807 w 1053"/>
              <a:gd name="T1" fmla="*/ 0 h 840"/>
              <a:gd name="T2" fmla="*/ 55 w 1053"/>
              <a:gd name="T3" fmla="*/ 0 h 840"/>
              <a:gd name="T4" fmla="*/ 0 w 1053"/>
              <a:gd name="T5" fmla="*/ 55 h 840"/>
              <a:gd name="T6" fmla="*/ 0 w 1053"/>
              <a:gd name="T7" fmla="*/ 785 h 840"/>
              <a:gd name="T8" fmla="*/ 55 w 1053"/>
              <a:gd name="T9" fmla="*/ 840 h 840"/>
              <a:gd name="T10" fmla="*/ 807 w 1053"/>
              <a:gd name="T11" fmla="*/ 840 h 840"/>
              <a:gd name="T12" fmla="*/ 855 w 1053"/>
              <a:gd name="T13" fmla="*/ 810 h 840"/>
              <a:gd name="T14" fmla="*/ 1045 w 1053"/>
              <a:gd name="T15" fmla="*/ 445 h 840"/>
              <a:gd name="T16" fmla="*/ 1045 w 1053"/>
              <a:gd name="T17" fmla="*/ 395 h 840"/>
              <a:gd name="T18" fmla="*/ 855 w 1053"/>
              <a:gd name="T19" fmla="*/ 30 h 840"/>
              <a:gd name="T20" fmla="*/ 807 w 1053"/>
              <a:gd name="T21" fmla="*/ 0 h 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053" h="840">
                <a:moveTo>
                  <a:pt x="807" y="0"/>
                </a:moveTo>
                <a:cubicBezTo>
                  <a:pt x="55" y="0"/>
                  <a:pt x="55" y="0"/>
                  <a:pt x="55" y="0"/>
                </a:cubicBezTo>
                <a:cubicBezTo>
                  <a:pt x="25" y="0"/>
                  <a:pt x="0" y="25"/>
                  <a:pt x="0" y="55"/>
                </a:cubicBezTo>
                <a:cubicBezTo>
                  <a:pt x="0" y="785"/>
                  <a:pt x="0" y="785"/>
                  <a:pt x="0" y="785"/>
                </a:cubicBezTo>
                <a:cubicBezTo>
                  <a:pt x="0" y="815"/>
                  <a:pt x="25" y="840"/>
                  <a:pt x="55" y="840"/>
                </a:cubicBezTo>
                <a:cubicBezTo>
                  <a:pt x="807" y="840"/>
                  <a:pt x="807" y="840"/>
                  <a:pt x="807" y="840"/>
                </a:cubicBezTo>
                <a:cubicBezTo>
                  <a:pt x="827" y="840"/>
                  <a:pt x="846" y="828"/>
                  <a:pt x="855" y="810"/>
                </a:cubicBezTo>
                <a:cubicBezTo>
                  <a:pt x="1045" y="445"/>
                  <a:pt x="1045" y="445"/>
                  <a:pt x="1045" y="445"/>
                </a:cubicBezTo>
                <a:cubicBezTo>
                  <a:pt x="1053" y="429"/>
                  <a:pt x="1053" y="410"/>
                  <a:pt x="1045" y="395"/>
                </a:cubicBezTo>
                <a:cubicBezTo>
                  <a:pt x="855" y="30"/>
                  <a:pt x="855" y="30"/>
                  <a:pt x="855" y="30"/>
                </a:cubicBezTo>
                <a:cubicBezTo>
                  <a:pt x="846" y="12"/>
                  <a:pt x="827" y="0"/>
                  <a:pt x="807" y="0"/>
                </a:cubicBezTo>
                <a:close/>
              </a:path>
            </a:pathLst>
          </a:custGeom>
          <a:solidFill>
            <a:srgbClr val="8A8D4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-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Peer-facilitated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 testing</a:t>
            </a:r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3FD2B885-A1FB-4ED0-A24F-5A13684030A1}"/>
              </a:ext>
            </a:extLst>
          </p:cNvPr>
          <p:cNvSpPr>
            <a:spLocks/>
          </p:cNvSpPr>
          <p:nvPr/>
        </p:nvSpPr>
        <p:spPr bwMode="auto">
          <a:xfrm>
            <a:off x="7947678" y="3707991"/>
            <a:ext cx="2057606" cy="1740024"/>
          </a:xfrm>
          <a:custGeom>
            <a:avLst/>
            <a:gdLst>
              <a:gd name="T0" fmla="*/ 806 w 1053"/>
              <a:gd name="T1" fmla="*/ 0 h 840"/>
              <a:gd name="T2" fmla="*/ 55 w 1053"/>
              <a:gd name="T3" fmla="*/ 0 h 840"/>
              <a:gd name="T4" fmla="*/ 0 w 1053"/>
              <a:gd name="T5" fmla="*/ 55 h 840"/>
              <a:gd name="T6" fmla="*/ 0 w 1053"/>
              <a:gd name="T7" fmla="*/ 785 h 840"/>
              <a:gd name="T8" fmla="*/ 55 w 1053"/>
              <a:gd name="T9" fmla="*/ 840 h 840"/>
              <a:gd name="T10" fmla="*/ 806 w 1053"/>
              <a:gd name="T11" fmla="*/ 840 h 840"/>
              <a:gd name="T12" fmla="*/ 855 w 1053"/>
              <a:gd name="T13" fmla="*/ 810 h 840"/>
              <a:gd name="T14" fmla="*/ 1045 w 1053"/>
              <a:gd name="T15" fmla="*/ 445 h 840"/>
              <a:gd name="T16" fmla="*/ 1045 w 1053"/>
              <a:gd name="T17" fmla="*/ 395 h 840"/>
              <a:gd name="T18" fmla="*/ 855 w 1053"/>
              <a:gd name="T19" fmla="*/ 30 h 840"/>
              <a:gd name="T20" fmla="*/ 806 w 1053"/>
              <a:gd name="T21" fmla="*/ 0 h 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053" h="840">
                <a:moveTo>
                  <a:pt x="806" y="0"/>
                </a:moveTo>
                <a:cubicBezTo>
                  <a:pt x="55" y="0"/>
                  <a:pt x="55" y="0"/>
                  <a:pt x="55" y="0"/>
                </a:cubicBezTo>
                <a:cubicBezTo>
                  <a:pt x="25" y="0"/>
                  <a:pt x="0" y="25"/>
                  <a:pt x="0" y="55"/>
                </a:cubicBezTo>
                <a:cubicBezTo>
                  <a:pt x="0" y="785"/>
                  <a:pt x="0" y="785"/>
                  <a:pt x="0" y="785"/>
                </a:cubicBezTo>
                <a:cubicBezTo>
                  <a:pt x="0" y="815"/>
                  <a:pt x="25" y="840"/>
                  <a:pt x="55" y="840"/>
                </a:cubicBezTo>
                <a:cubicBezTo>
                  <a:pt x="806" y="840"/>
                  <a:pt x="806" y="840"/>
                  <a:pt x="806" y="840"/>
                </a:cubicBezTo>
                <a:cubicBezTo>
                  <a:pt x="827" y="840"/>
                  <a:pt x="846" y="828"/>
                  <a:pt x="855" y="810"/>
                </a:cubicBezTo>
                <a:cubicBezTo>
                  <a:pt x="1045" y="445"/>
                  <a:pt x="1045" y="445"/>
                  <a:pt x="1045" y="445"/>
                </a:cubicBezTo>
                <a:cubicBezTo>
                  <a:pt x="1053" y="429"/>
                  <a:pt x="1053" y="410"/>
                  <a:pt x="1045" y="395"/>
                </a:cubicBezTo>
                <a:cubicBezTo>
                  <a:pt x="855" y="30"/>
                  <a:pt x="855" y="30"/>
                  <a:pt x="855" y="30"/>
                </a:cubicBezTo>
                <a:cubicBezTo>
                  <a:pt x="846" y="12"/>
                  <a:pt x="827" y="0"/>
                  <a:pt x="806" y="0"/>
                </a:cubicBezTo>
                <a:close/>
              </a:path>
            </a:pathLst>
          </a:custGeom>
          <a:solidFill>
            <a:srgbClr val="FF585D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Test nonreactive: </a:t>
            </a:r>
          </a:p>
          <a:p>
            <a:pPr marL="0" marR="0" lvl="0" indent="0" algn="l" defTabSz="4572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Advise for re- test in 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</a:b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3 months or refer for prevention services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8B57AAE6-D5BC-486B-BB77-7AB12E09EFEC}"/>
              </a:ext>
            </a:extLst>
          </p:cNvPr>
          <p:cNvSpPr>
            <a:spLocks/>
          </p:cNvSpPr>
          <p:nvPr/>
        </p:nvSpPr>
        <p:spPr bwMode="auto">
          <a:xfrm>
            <a:off x="10121909" y="3707991"/>
            <a:ext cx="1535837" cy="1740024"/>
          </a:xfrm>
          <a:custGeom>
            <a:avLst/>
            <a:gdLst>
              <a:gd name="T0" fmla="*/ 806 w 1053"/>
              <a:gd name="T1" fmla="*/ 0 h 840"/>
              <a:gd name="T2" fmla="*/ 55 w 1053"/>
              <a:gd name="T3" fmla="*/ 0 h 840"/>
              <a:gd name="T4" fmla="*/ 0 w 1053"/>
              <a:gd name="T5" fmla="*/ 55 h 840"/>
              <a:gd name="T6" fmla="*/ 0 w 1053"/>
              <a:gd name="T7" fmla="*/ 785 h 840"/>
              <a:gd name="T8" fmla="*/ 55 w 1053"/>
              <a:gd name="T9" fmla="*/ 840 h 840"/>
              <a:gd name="T10" fmla="*/ 806 w 1053"/>
              <a:gd name="T11" fmla="*/ 840 h 840"/>
              <a:gd name="T12" fmla="*/ 855 w 1053"/>
              <a:gd name="T13" fmla="*/ 810 h 840"/>
              <a:gd name="T14" fmla="*/ 1045 w 1053"/>
              <a:gd name="T15" fmla="*/ 445 h 840"/>
              <a:gd name="T16" fmla="*/ 1045 w 1053"/>
              <a:gd name="T17" fmla="*/ 395 h 840"/>
              <a:gd name="T18" fmla="*/ 855 w 1053"/>
              <a:gd name="T19" fmla="*/ 30 h 840"/>
              <a:gd name="T20" fmla="*/ 806 w 1053"/>
              <a:gd name="T21" fmla="*/ 0 h 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053" h="840">
                <a:moveTo>
                  <a:pt x="806" y="0"/>
                </a:moveTo>
                <a:cubicBezTo>
                  <a:pt x="55" y="0"/>
                  <a:pt x="55" y="0"/>
                  <a:pt x="55" y="0"/>
                </a:cubicBezTo>
                <a:cubicBezTo>
                  <a:pt x="25" y="0"/>
                  <a:pt x="0" y="25"/>
                  <a:pt x="0" y="55"/>
                </a:cubicBezTo>
                <a:cubicBezTo>
                  <a:pt x="0" y="785"/>
                  <a:pt x="0" y="785"/>
                  <a:pt x="0" y="785"/>
                </a:cubicBezTo>
                <a:cubicBezTo>
                  <a:pt x="0" y="815"/>
                  <a:pt x="25" y="840"/>
                  <a:pt x="55" y="840"/>
                </a:cubicBezTo>
                <a:cubicBezTo>
                  <a:pt x="806" y="840"/>
                  <a:pt x="806" y="840"/>
                  <a:pt x="806" y="840"/>
                </a:cubicBezTo>
                <a:cubicBezTo>
                  <a:pt x="827" y="840"/>
                  <a:pt x="846" y="828"/>
                  <a:pt x="855" y="810"/>
                </a:cubicBezTo>
                <a:cubicBezTo>
                  <a:pt x="1045" y="445"/>
                  <a:pt x="1045" y="445"/>
                  <a:pt x="1045" y="445"/>
                </a:cubicBezTo>
                <a:cubicBezTo>
                  <a:pt x="1053" y="429"/>
                  <a:pt x="1053" y="410"/>
                  <a:pt x="1045" y="395"/>
                </a:cubicBezTo>
                <a:cubicBezTo>
                  <a:pt x="855" y="30"/>
                  <a:pt x="855" y="30"/>
                  <a:pt x="855" y="30"/>
                </a:cubicBezTo>
                <a:cubicBezTo>
                  <a:pt x="846" y="12"/>
                  <a:pt x="827" y="0"/>
                  <a:pt x="806" y="0"/>
                </a:cubicBezTo>
                <a:close/>
              </a:path>
            </a:pathLst>
          </a:custGeom>
          <a:solidFill>
            <a:srgbClr val="FF585D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-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Continued engagement in HIV prevention and link to </a:t>
            </a:r>
            <a:r>
              <a:rPr kumimoji="0" lang="en-US" sz="1600" b="0" i="0" u="none" strike="noStrike" kern="1200" cap="none" spc="-2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PrEP</a:t>
            </a:r>
            <a:r>
              <a:rPr kumimoji="0" lang="en-US" sz="1600" b="0" i="0" u="none" strike="noStrike" kern="1200" cap="none" spc="-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, VMCC as appropriate</a:t>
            </a:r>
            <a:endParaRPr kumimoji="0" lang="en-GB" sz="1600" b="0" i="0" u="none" strike="noStrike" kern="1200" cap="none" spc="-2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E28C5D4-7A78-44ED-93C9-9FB911F5AC3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469" y="3588128"/>
            <a:ext cx="269875" cy="230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3E6491E-4190-4E35-993D-5FB93D2AB30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145" y="4485978"/>
            <a:ext cx="617220" cy="6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CE83190-CA91-43DF-AB61-BDFC8D3F1D68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10881" y="1848568"/>
            <a:ext cx="340229" cy="487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4AD71A3-B89F-4D80-A58B-DABBDF45A04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01" r="28898" b="13399"/>
          <a:stretch/>
        </p:blipFill>
        <p:spPr>
          <a:xfrm>
            <a:off x="1583985" y="3639747"/>
            <a:ext cx="343160" cy="74295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94AFA75-5171-4FD2-85DA-578C6B99CF8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01" r="28898" b="13399"/>
          <a:stretch/>
        </p:blipFill>
        <p:spPr>
          <a:xfrm>
            <a:off x="6300247" y="1764693"/>
            <a:ext cx="305470" cy="66135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D4FEC78-41AA-4010-8984-9F4BC5533AC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01" r="28898" b="13399"/>
          <a:stretch/>
        </p:blipFill>
        <p:spPr>
          <a:xfrm>
            <a:off x="4665096" y="2426049"/>
            <a:ext cx="306988" cy="63349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1A0789C-8C75-47C7-A1CC-107EB83D9F8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30" r="25555" b="12866"/>
          <a:stretch/>
        </p:blipFill>
        <p:spPr>
          <a:xfrm>
            <a:off x="906749" y="3588128"/>
            <a:ext cx="445846" cy="83879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7838659-B31D-4A46-8F1B-FB3CF09F1B2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35" t="2523" r="23754" b="14121"/>
          <a:stretch/>
        </p:blipFill>
        <p:spPr>
          <a:xfrm>
            <a:off x="4055837" y="4616072"/>
            <a:ext cx="347107" cy="55951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51CC1A3-6FDE-46C1-A14E-4E6D02EDCECD}"/>
              </a:ext>
            </a:extLst>
          </p:cNvPr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94" t="19650" r="19990" b="16107"/>
          <a:stretch/>
        </p:blipFill>
        <p:spPr bwMode="auto">
          <a:xfrm>
            <a:off x="6318019" y="2974649"/>
            <a:ext cx="760644" cy="599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B328A5E-46A7-44E8-9416-FB21050D56BE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05062" y="3234766"/>
            <a:ext cx="188505" cy="238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1B9C1876-8179-422E-A3CB-BC442B7E2F6A}"/>
              </a:ext>
            </a:extLst>
          </p:cNvPr>
          <p:cNvGrpSpPr/>
          <p:nvPr/>
        </p:nvGrpSpPr>
        <p:grpSpPr>
          <a:xfrm>
            <a:off x="6351461" y="3931734"/>
            <a:ext cx="516916" cy="554415"/>
            <a:chOff x="6789533" y="3666005"/>
            <a:chExt cx="617220" cy="661996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4076D8F1-4160-4865-94EE-A33BE827C4AD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9533" y="3666005"/>
              <a:ext cx="617220" cy="661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B2580EB5-D7F2-4259-91FB-9528A6C5EB9F}"/>
                </a:ext>
              </a:extLst>
            </p:cNvPr>
            <p:cNvPicPr/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095" t="42066" r="22850" b="2453"/>
            <a:stretch/>
          </p:blipFill>
          <p:spPr bwMode="auto">
            <a:xfrm>
              <a:off x="6960404" y="3929860"/>
              <a:ext cx="303089" cy="316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A2D601B7-696E-43EE-B435-BB37A8FA9500}"/>
                </a:ext>
              </a:extLst>
            </p:cNvPr>
            <p:cNvCxnSpPr/>
            <p:nvPr/>
          </p:nvCxnSpPr>
          <p:spPr>
            <a:xfrm rot="16200000">
              <a:off x="7098143" y="3837951"/>
              <a:ext cx="0" cy="8302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B5B63C74-A153-42F3-9823-B5E63342EF37}"/>
                </a:ext>
              </a:extLst>
            </p:cNvPr>
            <p:cNvCxnSpPr/>
            <p:nvPr/>
          </p:nvCxnSpPr>
          <p:spPr>
            <a:xfrm>
              <a:off x="7098256" y="3840342"/>
              <a:ext cx="0" cy="83027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E813D36-29AC-4DBB-8CA9-A511644062E5}"/>
                </a:ext>
              </a:extLst>
            </p:cNvPr>
            <p:cNvCxnSpPr/>
            <p:nvPr/>
          </p:nvCxnSpPr>
          <p:spPr>
            <a:xfrm>
              <a:off x="7098143" y="3840342"/>
              <a:ext cx="0" cy="83027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id="{EFF45405-6FAA-4F39-A917-EE713001AFAF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612" y="5206075"/>
            <a:ext cx="344012" cy="456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91B3A779-0C46-40E7-98F5-E8B5AE0062A2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53" t="5159" r="5421" b="19592"/>
          <a:stretch/>
        </p:blipFill>
        <p:spPr>
          <a:xfrm>
            <a:off x="6653564" y="4820527"/>
            <a:ext cx="429625" cy="771096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A43F7E42-44A6-44C8-BAEE-15F3BCB5CDCB}"/>
              </a:ext>
            </a:extLst>
          </p:cNvPr>
          <p:cNvSpPr/>
          <p:nvPr/>
        </p:nvSpPr>
        <p:spPr>
          <a:xfrm>
            <a:off x="7413171" y="1439244"/>
            <a:ext cx="359229" cy="4370621"/>
          </a:xfrm>
          <a:prstGeom prst="rect">
            <a:avLst/>
          </a:prstGeom>
          <a:solidFill>
            <a:srgbClr val="383333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17573380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4E09B43-BB6C-4DE3-843C-64F80E567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Franklin Gothic Medium" panose="020B0603020102020204" pitchFamily="34" charset="0"/>
              </a:rPr>
              <a:t>FSW HIVST cascade (June 2018 to March 2019)</a:t>
            </a:r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B37F3D21-7D03-4D35-8600-8BB36D390CD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9999432"/>
              </p:ext>
            </p:extLst>
          </p:nvPr>
        </p:nvGraphicFramePr>
        <p:xfrm>
          <a:off x="770021" y="1426360"/>
          <a:ext cx="10972800" cy="448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689808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51F7CF8-742D-43DC-9E95-9A22EA100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135" y="274639"/>
            <a:ext cx="10898090" cy="1143000"/>
          </a:xfrm>
        </p:spPr>
        <p:txBody>
          <a:bodyPr>
            <a:noAutofit/>
          </a:bodyPr>
          <a:lstStyle/>
          <a:p>
            <a:r>
              <a:rPr lang="fr-FR" dirty="0">
                <a:latin typeface="Franklin Gothic Medium" panose="020B0603020102020204" pitchFamily="34" charset="0"/>
              </a:rPr>
              <a:t>MSM</a:t>
            </a:r>
            <a:r>
              <a:rPr lang="en-US" dirty="0">
                <a:latin typeface="Franklin Gothic Medium" panose="020B0603020102020204" pitchFamily="34" charset="0"/>
              </a:rPr>
              <a:t> HIVST cascade (June 2018 to March 2019)</a:t>
            </a:r>
            <a:endParaRPr lang="en-US" dirty="0"/>
          </a:p>
        </p:txBody>
      </p:sp>
      <p:graphicFrame>
        <p:nvGraphicFramePr>
          <p:cNvPr id="5" name="Content Placeholder 7">
            <a:extLst>
              <a:ext uri="{FF2B5EF4-FFF2-40B4-BE49-F238E27FC236}">
                <a16:creationId xmlns:a16="http://schemas.microsoft.com/office/drawing/2014/main" id="{9923E397-B953-4251-9FD1-02FCBF847E2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1326838"/>
              </p:ext>
            </p:extLst>
          </p:nvPr>
        </p:nvGraphicFramePr>
        <p:xfrm>
          <a:off x="609600" y="1434763"/>
          <a:ext cx="10969625" cy="4527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767136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54730-360F-4E4D-A183-E6F966A92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480" y="148514"/>
            <a:ext cx="10691040" cy="986602"/>
          </a:xfrm>
        </p:spPr>
        <p:txBody>
          <a:bodyPr>
            <a:normAutofit/>
          </a:bodyPr>
          <a:lstStyle/>
          <a:p>
            <a:r>
              <a:rPr lang="en-US" dirty="0"/>
              <a:t>Contribution of HIVST to case-finding among FSW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CBF50643-E334-4B8E-904E-DAB20BE1ECF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9103588"/>
              </p:ext>
            </p:extLst>
          </p:nvPr>
        </p:nvGraphicFramePr>
        <p:xfrm>
          <a:off x="262018" y="1261241"/>
          <a:ext cx="6253385" cy="47085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15D551A7-9255-4E71-A8FA-7828C38004F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44676374"/>
              </p:ext>
            </p:extLst>
          </p:nvPr>
        </p:nvGraphicFramePr>
        <p:xfrm>
          <a:off x="6515403" y="1261242"/>
          <a:ext cx="5414579" cy="47085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61371581"/>
      </p:ext>
    </p:extLst>
  </p:cSld>
  <p:clrMapOvr>
    <a:masterClrMapping/>
  </p:clrMapOvr>
</p:sld>
</file>

<file path=ppt/theme/theme1.xml><?xml version="1.0" encoding="utf-8"?>
<a:theme xmlns:a="http://schemas.openxmlformats.org/drawingml/2006/main" name="AIDS 2016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ADBD3347-1A0F-45F0-B4B5-B886B317FA11}" vid="{2289ECF3-0365-4EFC-8344-95011E66FDF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AIDS2016_template</Template>
  <TotalTime>16393</TotalTime>
  <Words>537</Words>
  <Application>Microsoft Office PowerPoint</Application>
  <PresentationFormat>Widescreen</PresentationFormat>
  <Paragraphs>93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Franklin Gothic Book</vt:lpstr>
      <vt:lpstr>Franklin Gothic Medium</vt:lpstr>
      <vt:lpstr>Raleway</vt:lpstr>
      <vt:lpstr>Wingdings</vt:lpstr>
      <vt:lpstr>AIDS 2016_Template</vt:lpstr>
      <vt:lpstr>PowerPoint Presentation</vt:lpstr>
      <vt:lpstr>Peer-mobilized HIV self-testing increases case detection and linkage to ART among key populations in Burundi</vt:lpstr>
      <vt:lpstr>Background</vt:lpstr>
      <vt:lpstr>HIVST background in Burundi </vt:lpstr>
      <vt:lpstr>Creating demand </vt:lpstr>
      <vt:lpstr>Community approach for HIVST</vt:lpstr>
      <vt:lpstr>FSW HIVST cascade (June 2018 to March 2019)</vt:lpstr>
      <vt:lpstr>MSM HIVST cascade (June 2018 to March 2019)</vt:lpstr>
      <vt:lpstr>Contribution of HIVST to case-finding among FSW</vt:lpstr>
      <vt:lpstr>Contribution of HIVST to case-finding among MSM</vt:lpstr>
      <vt:lpstr> HIVST uptake trend (June 2018 to March 2019) </vt:lpstr>
      <vt:lpstr> HIVST confirmatory results against reactive trend (June 2018 to March 2019) </vt:lpstr>
      <vt:lpstr>Implementation challenges</vt:lpstr>
      <vt:lpstr>Solutions to challenges</vt:lpstr>
      <vt:lpstr>Conclusions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Entwistle</dc:creator>
  <cp:lastModifiedBy>Dismas Gashobotse</cp:lastModifiedBy>
  <cp:revision>100</cp:revision>
  <cp:lastPrinted>2019-07-12T08:40:47Z</cp:lastPrinted>
  <dcterms:created xsi:type="dcterms:W3CDTF">2017-01-13T09:09:35Z</dcterms:created>
  <dcterms:modified xsi:type="dcterms:W3CDTF">2019-07-24T15:52:37Z</dcterms:modified>
</cp:coreProperties>
</file>